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5470525" cy="7705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D9DEE-630A-436F-BC6B-768EDBF8227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43000"/>
            <a:ext cx="219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33E0-4FD3-4626-B1CD-168C53860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3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33E0-4FD3-4626-B1CD-168C538601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0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enco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uenco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suen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suenco.ru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suenco.ru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suenc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suenco.ru/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552"/>
            <a:ext cx="5465064" cy="5321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784" y="152400"/>
            <a:ext cx="1066800" cy="118872"/>
          </a:xfrm>
          <a:prstGeom prst="rect">
            <a:avLst/>
          </a:prstGeom>
          <a:solidFill>
            <a:srgbClr val="A20E1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50" b="1" dirty="0">
                <a:solidFill>
                  <a:srgbClr val="FFFFFF"/>
                </a:solidFill>
                <a:latin typeface="Arial"/>
              </a:rPr>
              <a:t>Тюменская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2016" y="265176"/>
            <a:ext cx="2157984" cy="313944"/>
          </a:xfrm>
          <a:prstGeom prst="rect">
            <a:avLst/>
          </a:prstGeom>
          <a:solidFill>
            <a:srgbClr val="A20E13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 b="1">
                <a:solidFill>
                  <a:srgbClr val="FFFFFF"/>
                </a:solidFill>
                <a:latin typeface="Tahoma"/>
              </a:rPr>
              <a:t>ИНСТРУКЦИЯ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3712" y="640080"/>
            <a:ext cx="3977640" cy="658368"/>
          </a:xfrm>
          <a:prstGeom prst="rect">
            <a:avLst/>
          </a:prstGeom>
          <a:solidFill>
            <a:srgbClr val="A20E13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dirty="0">
                <a:solidFill>
                  <a:srgbClr val="FFFFFF"/>
                </a:solidFill>
                <a:latin typeface="Arial"/>
              </a:rPr>
              <a:t>по технологическому присоединению для объектов с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max </a:t>
            </a:r>
            <a:r>
              <a:rPr lang="ru" sz="1600" b="1" dirty="0">
                <a:solidFill>
                  <a:srgbClr val="FFFFFF"/>
                </a:solidFill>
                <a:latin typeface="Arial"/>
              </a:rPr>
              <a:t>запрашиваемой мощностью до 150 кВт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9992" y="6748272"/>
            <a:ext cx="2532888" cy="496824"/>
          </a:xfrm>
          <a:prstGeom prst="rect">
            <a:avLst/>
          </a:prstGeom>
          <a:solidFill>
            <a:srgbClr val="7C93CA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140"/>
              </a:spcAft>
            </a:pPr>
            <a:r>
              <a:rPr lang="ru" sz="1100" b="1">
                <a:solidFill>
                  <a:srgbClr val="FFFFFF"/>
                </a:solidFill>
                <a:latin typeface="Arial"/>
              </a:rPr>
              <a:t>Единый информационный номер:</a:t>
            </a:r>
          </a:p>
          <a:p>
            <a:pPr indent="0"/>
            <a:r>
              <a:rPr lang="ru" sz="2200" b="1">
                <a:solidFill>
                  <a:srgbClr val="FFFFFF"/>
                </a:solidFill>
                <a:latin typeface="Tahoma"/>
              </a:rPr>
              <a:t>8-800-700-86-72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4792" y="7370064"/>
            <a:ext cx="1914144" cy="182880"/>
          </a:xfrm>
          <a:prstGeom prst="rect">
            <a:avLst/>
          </a:prstGeom>
          <a:solidFill>
            <a:srgbClr val="566997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000" b="1">
                <a:solidFill>
                  <a:srgbClr val="FFFFFF"/>
                </a:solidFill>
                <a:latin typeface="Arial"/>
                <a:hlinkClick r:id="rId3"/>
              </a:rPr>
              <a:t>www.suenco.ru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1567" y="-3373813"/>
            <a:ext cx="10303133" cy="1463776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-1144921" y="-944880"/>
            <a:ext cx="9699985" cy="2319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1830" y="-1255362"/>
            <a:ext cx="154983" cy="1084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36" y="725424"/>
            <a:ext cx="2447544" cy="3511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96" y="1185672"/>
            <a:ext cx="798576" cy="710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960" y="335280"/>
            <a:ext cx="3166872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50" b="1">
                <a:latin typeface="Verdana"/>
              </a:rPr>
              <a:t>Информационный номер: 8-800-700-86-72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248" y="4992624"/>
            <a:ext cx="2328672" cy="1642872"/>
          </a:xfrm>
          <a:prstGeom prst="rect">
            <a:avLst/>
          </a:prstGeom>
          <a:solidFill>
            <a:srgbClr val="4D77BA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900" b="1" dirty="0">
                <a:solidFill>
                  <a:srgbClr val="FFFFFF"/>
                </a:solidFill>
                <a:latin typeface="Arial"/>
              </a:rPr>
              <a:t>технологического присоединения</a:t>
            </a:r>
          </a:p>
          <a:p>
            <a:pPr indent="114300" algn="just">
              <a:spcAft>
                <a:spcPts val="630"/>
              </a:spcAft>
            </a:pPr>
            <a:r>
              <a:rPr lang="ru" sz="750" dirty="0" smtClean="0">
                <a:solidFill>
                  <a:srgbClr val="FFFFFF"/>
                </a:solidFill>
                <a:latin typeface="Arial"/>
              </a:rPr>
              <a:t>  Подайте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заявку через Личный кабинет на сайте </a:t>
            </a:r>
            <a:r>
              <a:rPr lang="en-US" sz="750" dirty="0">
                <a:solidFill>
                  <a:srgbClr val="FFFFFF"/>
                </a:solidFill>
                <a:latin typeface="Arial"/>
              </a:rPr>
              <a:t>suenco.ru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или с помощью специалиста в офисах обслуживания клиентов.</a:t>
            </a:r>
          </a:p>
          <a:p>
            <a:pPr indent="114300" algn="just">
              <a:spcAft>
                <a:spcPts val="630"/>
              </a:spcAft>
            </a:pPr>
            <a:r>
              <a:rPr lang="ru" sz="750" dirty="0" smtClean="0">
                <a:solidFill>
                  <a:srgbClr val="FFFFFF"/>
                </a:solidFill>
                <a:latin typeface="Arial"/>
              </a:rPr>
              <a:t>  Ознакомьтесь с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условиями типового договора </a:t>
            </a:r>
            <a:r>
              <a:rPr lang="ru" sz="750" dirty="0" smtClean="0">
                <a:solidFill>
                  <a:srgbClr val="FFFFFF"/>
                </a:solidFill>
                <a:latin typeface="Arial"/>
              </a:rPr>
              <a:t>и подписанными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электронной подписью техническими условиями.</a:t>
            </a:r>
          </a:p>
          <a:p>
            <a:pPr indent="114300" algn="just"/>
            <a:r>
              <a:rPr lang="ru" sz="750">
                <a:solidFill>
                  <a:srgbClr val="FFFFFF"/>
                </a:solidFill>
                <a:latin typeface="Arial"/>
              </a:rPr>
              <a:t>Оплатите </a:t>
            </a:r>
            <a:r>
              <a:rPr lang="ru" sz="750" smtClean="0">
                <a:solidFill>
                  <a:srgbClr val="FFFFFF"/>
                </a:solidFill>
                <a:latin typeface="Arial"/>
              </a:rPr>
              <a:t>счет</a:t>
            </a:r>
            <a:r>
              <a:rPr lang="ru" sz="750" baseline="3000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ru" sz="750" smtClean="0">
                <a:solidFill>
                  <a:srgbClr val="FFFFFF"/>
                </a:solidFill>
                <a:latin typeface="Arial"/>
              </a:rPr>
              <a:t>, и </a:t>
            </a:r>
            <a:r>
              <a:rPr lang="ru" sz="750" dirty="0" smtClean="0">
                <a:solidFill>
                  <a:srgbClr val="FFFFFF"/>
                </a:solidFill>
                <a:latin typeface="Arial"/>
              </a:rPr>
              <a:t>договор </a:t>
            </a:r>
            <a:r>
              <a:rPr lang="ru" sz="750" dirty="0">
                <a:solidFill>
                  <a:srgbClr val="FFFFFF"/>
                </a:solidFill>
                <a:latin typeface="Arial"/>
              </a:rPr>
              <a:t>будет считаться заключенным.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65121" y="4693920"/>
            <a:ext cx="2407920" cy="1962912"/>
          </a:xfrm>
          <a:prstGeom prst="rect">
            <a:avLst/>
          </a:prstGeom>
          <a:solidFill>
            <a:srgbClr val="4D77BA"/>
          </a:solidFill>
        </p:spPr>
        <p:txBody>
          <a:bodyPr lIns="0" tIns="0" rIns="0" bIns="0">
            <a:noAutofit/>
          </a:bodyPr>
          <a:lstStyle/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Выполните мероприятия со своей стороны согласно выданным техническим условиям. Сетевая организация выполнит мероприятия со своей стороны, в том </a:t>
            </a:r>
            <a:r>
              <a:rPr lang="ru" sz="650" dirty="0" smtClean="0">
                <a:solidFill>
                  <a:srgbClr val="FFFFFF"/>
                </a:solidFill>
                <a:latin typeface="Arial"/>
              </a:rPr>
              <a:t>числе </a:t>
            </a:r>
            <a:r>
              <a:rPr lang="ru" sz="650" dirty="0">
                <a:solidFill>
                  <a:srgbClr val="FFFFFF"/>
                </a:solidFill>
                <a:latin typeface="Arial"/>
              </a:rPr>
              <a:t>установит прибор учета и уведомит Вас о готовности к подключению.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 Электроустановки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до </a:t>
            </a: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1000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В:</a:t>
            </a:r>
          </a:p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Заявитель самостоятельно подключается к предоставленной сетевой организацией точке подключения</a:t>
            </a:r>
            <a:r>
              <a:rPr lang="ru" sz="650" baseline="30000" dirty="0">
                <a:solidFill>
                  <a:srgbClr val="FFFFFF"/>
                </a:solidFill>
                <a:latin typeface="Arial"/>
              </a:rPr>
              <a:t>3</a:t>
            </a:r>
            <a:r>
              <a:rPr lang="ru" sz="650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Электроустановки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свыше </a:t>
            </a: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1000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В:</a:t>
            </a:r>
          </a:p>
          <a:p>
            <a:pPr indent="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Уведомите сетевую организацию о выполнении технических условий с Вашей стороны.</a:t>
            </a:r>
          </a:p>
          <a:p>
            <a:pPr indent="8890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Сетевая организация осуществит осмотр Вашей электроустановки и ее подключение.</a:t>
            </a:r>
          </a:p>
          <a:p>
            <a:pPr indent="0" algn="just">
              <a:lnSpc>
                <a:spcPct val="105000"/>
              </a:lnSpc>
            </a:pPr>
            <a:r>
              <a:rPr lang="ru" sz="65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ru" sz="650" b="1" dirty="0" smtClean="0">
                <a:solidFill>
                  <a:srgbClr val="FFFFFF"/>
                </a:solidFill>
                <a:latin typeface="Arial"/>
              </a:rPr>
              <a:t>   Процедура </a:t>
            </a:r>
            <a:r>
              <a:rPr lang="ru" sz="650" b="1" dirty="0">
                <a:solidFill>
                  <a:srgbClr val="FFFFFF"/>
                </a:solidFill>
                <a:latin typeface="Arial"/>
              </a:rPr>
              <a:t>присоединения завершена!</a:t>
            </a:r>
          </a:p>
          <a:p>
            <a:pPr indent="0" algn="just">
              <a:lnSpc>
                <a:spcPct val="105000"/>
              </a:lnSpc>
            </a:pPr>
            <a:r>
              <a:rPr lang="ru" sz="650" dirty="0">
                <a:solidFill>
                  <a:srgbClr val="FFFFFF"/>
                </a:solidFill>
                <a:latin typeface="Arial"/>
              </a:rPr>
              <a:t>Документы о технологическом присоединении, подписанные электронной подписью, </a:t>
            </a:r>
            <a:r>
              <a:rPr lang="ru" sz="650" dirty="0" smtClean="0">
                <a:solidFill>
                  <a:srgbClr val="FFFFFF"/>
                </a:solidFill>
                <a:latin typeface="Arial"/>
              </a:rPr>
              <a:t>размещены </a:t>
            </a:r>
            <a:r>
              <a:rPr lang="ru" sz="650" dirty="0">
                <a:solidFill>
                  <a:srgbClr val="FFFFFF"/>
                </a:solidFill>
                <a:latin typeface="Arial"/>
              </a:rPr>
              <a:t>в Личном кабинете заявителя</a:t>
            </a:r>
            <a:r>
              <a:rPr lang="ru" sz="650" dirty="0" smtClean="0">
                <a:solidFill>
                  <a:srgbClr val="FFFFFF"/>
                </a:solidFill>
                <a:latin typeface="Arial"/>
              </a:rPr>
              <a:t>.      </a:t>
            </a:r>
            <a:endParaRPr lang="ru" sz="6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296" y="6760464"/>
            <a:ext cx="4559808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ct val="115000"/>
              </a:lnSpc>
            </a:pPr>
            <a:r>
              <a:rPr lang="ru" sz="550" i="1">
                <a:solidFill>
                  <a:srgbClr val="015AA8"/>
                </a:solidFill>
                <a:latin typeface="Arial"/>
              </a:rPr>
              <a:t>1 Согласно показателям целевой модели «Технологическое присоединение к электрическим сетям».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3296" y="6867144"/>
            <a:ext cx="4559808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ct val="115000"/>
              </a:lnSpc>
            </a:pPr>
            <a:r>
              <a:rPr lang="ru" sz="550" i="1" dirty="0">
                <a:solidFill>
                  <a:srgbClr val="015AA8"/>
                </a:solidFill>
                <a:latin typeface="Arial"/>
              </a:rPr>
              <a:t>2 Оплатить счет можно в офисах </a:t>
            </a:r>
            <a:r>
              <a:rPr lang="ru" sz="550" i="1" dirty="0" smtClean="0">
                <a:solidFill>
                  <a:srgbClr val="015AA8"/>
                </a:solidFill>
                <a:latin typeface="Arial"/>
              </a:rPr>
              <a:t>банков или </a:t>
            </a:r>
            <a:r>
              <a:rPr lang="ru" sz="550" i="1" dirty="0">
                <a:solidFill>
                  <a:srgbClr val="015AA8"/>
                </a:solidFill>
                <a:latin typeface="Arial"/>
              </a:rPr>
              <a:t>с помощью мобильных приложений банков с использованием </a:t>
            </a:r>
            <a:r>
              <a:rPr lang="en-US" sz="550" i="1" dirty="0">
                <a:solidFill>
                  <a:srgbClr val="015AA8"/>
                </a:solidFill>
                <a:latin typeface="Arial"/>
              </a:rPr>
              <a:t>QR</a:t>
            </a:r>
            <a:r>
              <a:rPr lang="ru" sz="550" i="1" dirty="0">
                <a:solidFill>
                  <a:srgbClr val="015AA8"/>
                </a:solidFill>
                <a:latin typeface="Arial"/>
              </a:rPr>
              <a:t>-кода на счёте.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296" y="6958584"/>
            <a:ext cx="4559808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115000"/>
              </a:lnSpc>
            </a:pPr>
            <a:r>
              <a:rPr lang="ru" sz="550" i="1" dirty="0">
                <a:solidFill>
                  <a:srgbClr val="015AA8"/>
                </a:solidFill>
                <a:latin typeface="Arial"/>
              </a:rPr>
              <a:t>3 Подключение осуществляется в соответствии с инструкцией по безопасному осуществлению действиями заявителя фактического присоединения, размещенной в Личном кабинете.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1104" y="7266432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70" y="303170"/>
            <a:ext cx="962267" cy="297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1782634"/>
            <a:ext cx="2342387" cy="32124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03" y="2105800"/>
            <a:ext cx="2410161" cy="25911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960" y="335280"/>
            <a:ext cx="3166872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50" b="1">
                <a:latin typeface="Verdana"/>
              </a:rPr>
              <a:t>Информационный номер: 8-800-700-86-72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52" y="874776"/>
            <a:ext cx="2033016" cy="533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200">
                <a:solidFill>
                  <a:srgbClr val="B11117"/>
                </a:solidFill>
                <a:latin typeface="Arial"/>
              </a:rPr>
              <a:t>ЗАКЛЮЧЕНИЕ ДОГОВОРА ТЕХНОЛОГИЧЕСКОГО ПРИСОЕДИНЕНИЯ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8664" y="335280"/>
            <a:ext cx="1472184" cy="1267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endParaRPr lang="ru" sz="1800" dirty="0">
              <a:solidFill>
                <a:srgbClr val="B11117"/>
              </a:solidFill>
              <a:latin typeface="Arial"/>
            </a:endParaRPr>
          </a:p>
          <a:p>
            <a:pPr indent="0" algn="ctr">
              <a:lnSpc>
                <a:spcPct val="96000"/>
              </a:lnSpc>
            </a:pPr>
            <a:r>
              <a:rPr lang="en-US" dirty="0">
                <a:solidFill>
                  <a:srgbClr val="B11117"/>
                </a:solidFill>
                <a:latin typeface="Arial"/>
              </a:rPr>
              <a:t>[</a:t>
            </a:r>
            <a:r>
              <a:rPr lang="ru" sz="1800" b="1" dirty="0" smtClean="0">
                <a:solidFill>
                  <a:srgbClr val="B11117"/>
                </a:solidFill>
                <a:latin typeface="Arial"/>
              </a:rPr>
              <a:t>до</a:t>
            </a:r>
            <a:r>
              <a:rPr lang="en-US" sz="1800" b="1" dirty="0" smtClean="0">
                <a:solidFill>
                  <a:srgbClr val="B11117"/>
                </a:solidFill>
                <a:latin typeface="Arial"/>
              </a:rPr>
              <a:t> 5</a:t>
            </a:r>
            <a:r>
              <a:rPr lang="ru" sz="180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1900" b="1" cap="small" dirty="0">
                <a:solidFill>
                  <a:srgbClr val="B11117"/>
                </a:solidFill>
                <a:latin typeface="Franklin Gothic Demi Cond"/>
              </a:rPr>
              <a:t>дней</a:t>
            </a:r>
            <a:r>
              <a:rPr lang="ru" sz="1900" b="1" cap="small" dirty="0" smtClean="0">
                <a:solidFill>
                  <a:srgbClr val="B11117"/>
                </a:solidFill>
                <a:latin typeface="Franklin Gothic Demi Cond"/>
              </a:rPr>
              <a:t>!</a:t>
            </a:r>
            <a:r>
              <a:rPr lang="en-US" sz="1900" cap="small" dirty="0" smtClean="0">
                <a:solidFill>
                  <a:srgbClr val="B11117"/>
                </a:solidFill>
                <a:latin typeface="Franklin Gothic Demi Cond"/>
              </a:rPr>
              <a:t>]</a:t>
            </a:r>
            <a:endParaRPr lang="ru" sz="1900" cap="small" dirty="0">
              <a:solidFill>
                <a:srgbClr val="B11117"/>
              </a:solidFill>
              <a:latin typeface="Franklin Gothic Demi Con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48" y="1770888"/>
            <a:ext cx="1895856" cy="893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ru" sz="950" b="1" dirty="0">
                <a:solidFill>
                  <a:srgbClr val="2D66AF"/>
                </a:solidFill>
                <a:latin typeface="Arial"/>
              </a:rPr>
              <a:t>[ ВАШИ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ДЕЙСТВИЯ]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Подать заявку на технологическое присоединение в Личном кабинете на сайте </a:t>
            </a:r>
            <a:r>
              <a:rPr lang="en-US" sz="750" b="1" dirty="0">
                <a:latin typeface="Arial"/>
                <a:hlinkClick r:id="rId2"/>
              </a:rPr>
              <a:t>www.suenco.ru</a:t>
            </a:r>
            <a:r>
              <a:rPr lang="en-US" sz="750" b="1" dirty="0">
                <a:latin typeface="Arial"/>
              </a:rPr>
              <a:t> </a:t>
            </a:r>
            <a:r>
              <a:rPr lang="ru" sz="750" b="1" dirty="0">
                <a:latin typeface="Arial"/>
              </a:rPr>
              <a:t>или с помощью специалиста в офисах обслуживания клиентов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1667" y="1722119"/>
            <a:ext cx="2312498" cy="168626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lvl="0" indent="457200">
              <a:spcAft>
                <a:spcPts val="350"/>
              </a:spcAft>
            </a:pPr>
            <a:r>
              <a:rPr lang="ru" sz="1200" b="1" cap="small" dirty="0">
                <a:solidFill>
                  <a:srgbClr val="2D66AF"/>
                </a:solidFill>
                <a:latin typeface="Arial"/>
              </a:rPr>
              <a:t>[действия ао «суэнко» ]</a:t>
            </a:r>
          </a:p>
          <a:p>
            <a:pPr marL="56456" indent="12700">
              <a:lnSpc>
                <a:spcPct val="108000"/>
              </a:lnSpc>
            </a:pPr>
            <a:endParaRPr lang="ru" sz="750" b="1" dirty="0" smtClean="0">
              <a:latin typeface="Arial"/>
            </a:endParaRPr>
          </a:p>
          <a:p>
            <a:pPr marL="56456" indent="12700">
              <a:lnSpc>
                <a:spcPct val="108000"/>
              </a:lnSpc>
            </a:pPr>
            <a:r>
              <a:rPr lang="ru" sz="750" b="1" dirty="0" smtClean="0">
                <a:latin typeface="Arial"/>
              </a:rPr>
              <a:t>Разместить </a:t>
            </a:r>
            <a:r>
              <a:rPr lang="ru" sz="750" b="1" dirty="0">
                <a:latin typeface="Arial"/>
              </a:rPr>
              <a:t>в течение 10 рабочих дней в Личном кабинете заявителя: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условия типового договора;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технические условия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(подписанные электронной подписью);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счет на оплату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(подписанный электронной подписью);</a:t>
            </a:r>
          </a:p>
          <a:p>
            <a:pPr marL="119956"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- инструкцию по безопасному осуществлению действиями заявителя фактического присоединения.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701" y="3334512"/>
            <a:ext cx="3013964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-1841500"/>
            <a:r>
              <a:rPr lang="ru" sz="800" b="1" dirty="0" smtClean="0">
                <a:latin typeface="Arial"/>
              </a:rPr>
              <a:t>Основные </a:t>
            </a:r>
            <a:r>
              <a:rPr lang="ru" sz="800" b="1" dirty="0">
                <a:latin typeface="Arial"/>
              </a:rPr>
              <a:t>документы для подачи заявки на технологическое присоединение</a:t>
            </a:r>
            <a:r>
              <a:rPr lang="ru" sz="700" b="1" i="1" dirty="0">
                <a:latin typeface="Arial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104" y="3493008"/>
            <a:ext cx="999744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50" b="1" dirty="0">
                <a:latin typeface="Arial"/>
              </a:rPr>
              <a:t>Физические лица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5768" y="3520440"/>
            <a:ext cx="122834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50" b="1" dirty="0">
                <a:latin typeface="Arial"/>
              </a:rPr>
              <a:t>Юридические </a:t>
            </a:r>
            <a:r>
              <a:rPr lang="ru" sz="750" b="1" dirty="0" smtClean="0">
                <a:latin typeface="Arial"/>
              </a:rPr>
              <a:t>лица/индивидуальные предприниматели</a:t>
            </a:r>
            <a:endParaRPr lang="ru" sz="750" b="1" dirty="0"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672" y="3645408"/>
            <a:ext cx="2292096" cy="1338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32402" indent="-171450">
              <a:buFont typeface="Courier New" panose="02070309020205020404" pitchFamily="49" charset="0"/>
              <a:buChar char="o"/>
            </a:pPr>
            <a:r>
              <a:rPr lang="ru" sz="100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750" dirty="0">
                <a:latin typeface="Arial"/>
              </a:rPr>
              <a:t>План расположения энергопринимающих устройств. В любом формате, позволяющем определить адресное расположение объекта Заявителя и место подключения на плане.</a:t>
            </a:r>
          </a:p>
          <a:p>
            <a:pPr marL="132402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 Копия документа, подтверждающего право собственности, или иное предусмотренное законом основание на объект капитального строительства и (или) земельный участок.</a:t>
            </a:r>
          </a:p>
          <a:p>
            <a:pPr marL="132402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Копия </a:t>
            </a:r>
            <a:r>
              <a:rPr lang="ru" sz="750" dirty="0">
                <a:latin typeface="Arial"/>
              </a:rPr>
              <a:t>паспорта гражданина Российской Федерации или иного документа</a:t>
            </a:r>
            <a:r>
              <a:rPr lang="ru" sz="750" dirty="0" smtClean="0">
                <a:latin typeface="Arial"/>
              </a:rPr>
              <a:t>,</a:t>
            </a:r>
            <a:r>
              <a:rPr lang="en-US" sz="750" dirty="0" smtClean="0">
                <a:latin typeface="Arial"/>
              </a:rPr>
              <a:t> </a:t>
            </a:r>
            <a:r>
              <a:rPr lang="ru-RU" sz="750" dirty="0" smtClean="0">
                <a:latin typeface="Arial"/>
              </a:rPr>
              <a:t>удостоверяющего личность.</a:t>
            </a:r>
            <a:endParaRPr lang="ru" sz="750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2072" y="3654552"/>
            <a:ext cx="2292096" cy="1207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32402" indent="-171450">
              <a:buFont typeface="Courier New" panose="02070309020205020404" pitchFamily="49" charset="0"/>
              <a:buChar char="o"/>
            </a:pPr>
            <a:r>
              <a:rPr lang="ru" sz="100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750" dirty="0">
                <a:latin typeface="Arial"/>
              </a:rPr>
              <a:t>План расположения энергопринимающих устройств (в любом формате, позволяющем определить адресное местонахождение объекта Заявителя и место подключения на плане).</a:t>
            </a:r>
          </a:p>
          <a:p>
            <a:pPr marL="132402" indent="-171450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Копия </a:t>
            </a:r>
            <a:r>
              <a:rPr lang="ru" sz="750" dirty="0">
                <a:latin typeface="Arial"/>
              </a:rPr>
              <a:t>документа, подтверждающего право собственности, или иное предусмотренное законом основание на объект капитального строительства и (или) земельный участок.</a:t>
            </a:r>
          </a:p>
          <a:p>
            <a:pPr marL="171450" indent="-171450" algn="just">
              <a:lnSpc>
                <a:spcPct val="109000"/>
              </a:lnSpc>
              <a:buFont typeface="Courier New" panose="02070309020205020404" pitchFamily="49" charset="0"/>
              <a:buChar char="o"/>
            </a:pPr>
            <a:r>
              <a:rPr lang="ru" sz="750" dirty="0" smtClean="0">
                <a:latin typeface="Arial"/>
              </a:rPr>
              <a:t>Выписка из ЕГРЮЛ (ЕГРИП).</a:t>
            </a:r>
            <a:endParaRPr lang="ru" sz="750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976" y="4986528"/>
            <a:ext cx="2505456" cy="649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9000"/>
              </a:lnSpc>
            </a:pPr>
            <a:endParaRPr lang="ru" sz="750" dirty="0" smtClean="0">
              <a:latin typeface="Arial"/>
            </a:endParaRPr>
          </a:p>
          <a:p>
            <a:pPr indent="0">
              <a:lnSpc>
                <a:spcPct val="109000"/>
              </a:lnSpc>
            </a:pPr>
            <a:endParaRPr lang="ru" sz="750" i="1" dirty="0">
              <a:latin typeface="Arial"/>
            </a:endParaRPr>
          </a:p>
          <a:p>
            <a:pPr indent="0">
              <a:lnSpc>
                <a:spcPct val="109000"/>
              </a:lnSpc>
            </a:pPr>
            <a:r>
              <a:rPr lang="ru" sz="650" i="1" dirty="0" smtClean="0">
                <a:latin typeface="Arial"/>
              </a:rPr>
              <a:t>'Принимаются </a:t>
            </a:r>
            <a:r>
              <a:rPr lang="ru" sz="650" i="1" dirty="0">
                <a:latin typeface="Arial"/>
              </a:rPr>
              <a:t>фото, </a:t>
            </a:r>
            <a:r>
              <a:rPr lang="ru" sz="650" i="1" dirty="0" smtClean="0">
                <a:latin typeface="Arial"/>
              </a:rPr>
              <a:t>сделанные на </a:t>
            </a:r>
            <a:r>
              <a:rPr lang="ru" sz="650" i="1" dirty="0">
                <a:latin typeface="Arial"/>
              </a:rPr>
              <a:t>мобильные устройства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" y="5794248"/>
            <a:ext cx="3578352" cy="1228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200" b="1" cap="small" dirty="0">
                <a:solidFill>
                  <a:srgbClr val="2D66AF"/>
                </a:solidFill>
                <a:latin typeface="Arial"/>
              </a:rPr>
              <a:t>[</a:t>
            </a:r>
            <a:r>
              <a:rPr lang="ru" sz="1200" b="1" cap="small" dirty="0" smtClean="0">
                <a:solidFill>
                  <a:srgbClr val="2D66AF"/>
                </a:solidFill>
                <a:latin typeface="Arial"/>
              </a:rPr>
              <a:t>ваши действия]</a:t>
            </a:r>
            <a:endParaRPr lang="ru" sz="1200" b="1" cap="small" dirty="0">
              <a:solidFill>
                <a:srgbClr val="2D66AF"/>
              </a:solidFill>
              <a:latin typeface="Arial"/>
            </a:endParaRPr>
          </a:p>
          <a:p>
            <a:pPr marL="65600" indent="0">
              <a:lnSpc>
                <a:spcPct val="110000"/>
              </a:lnSpc>
              <a:spcAft>
                <a:spcPts val="630"/>
              </a:spcAft>
            </a:pPr>
            <a:r>
              <a:rPr lang="ru" sz="750" dirty="0">
                <a:latin typeface="Arial"/>
              </a:rPr>
              <a:t>Ознакомиться с условиями типового договора и техническими </a:t>
            </a:r>
            <a:r>
              <a:rPr lang="ru" sz="750" dirty="0" smtClean="0">
                <a:latin typeface="Arial"/>
              </a:rPr>
              <a:t>условиями, </a:t>
            </a:r>
            <a:r>
              <a:rPr lang="ru" sz="750" dirty="0">
                <a:latin typeface="Arial"/>
              </a:rPr>
              <a:t>в </a:t>
            </a:r>
            <a:r>
              <a:rPr lang="ru" sz="750" dirty="0" smtClean="0">
                <a:latin typeface="Arial"/>
              </a:rPr>
              <a:t>течение </a:t>
            </a:r>
            <a:r>
              <a:rPr lang="ru" sz="750" dirty="0">
                <a:latin typeface="Arial"/>
              </a:rPr>
              <a:t>5 рабочих дней оплатить счет за технологическое </a:t>
            </a:r>
            <a:r>
              <a:rPr lang="ru" sz="750" dirty="0" smtClean="0">
                <a:latin typeface="Arial"/>
              </a:rPr>
              <a:t>присоединение.</a:t>
            </a:r>
          </a:p>
          <a:p>
            <a:pPr marL="65600" indent="0">
              <a:lnSpc>
                <a:spcPct val="110000"/>
              </a:lnSpc>
              <a:spcAft>
                <a:spcPts val="630"/>
              </a:spcAft>
            </a:pPr>
            <a:r>
              <a:rPr lang="ru" sz="750" dirty="0" smtClean="0">
                <a:latin typeface="Arial"/>
              </a:rPr>
              <a:t>Договор </a:t>
            </a:r>
            <a:r>
              <a:rPr lang="ru" sz="750" dirty="0">
                <a:latin typeface="Arial"/>
              </a:rPr>
              <a:t>считается заключенным со дня оплаты заявителем счета</a:t>
            </a:r>
            <a:r>
              <a:rPr lang="ru" sz="750" dirty="0" smtClean="0">
                <a:latin typeface="Arial"/>
              </a:rPr>
              <a:t>.</a:t>
            </a:r>
          </a:p>
          <a:p>
            <a:pPr marL="65600" indent="0">
              <a:lnSpc>
                <a:spcPct val="110000"/>
              </a:lnSpc>
              <a:spcAft>
                <a:spcPts val="630"/>
              </a:spcAft>
            </a:pPr>
            <a:r>
              <a:rPr lang="ru" sz="700" i="1" dirty="0" smtClean="0">
                <a:latin typeface="Arial"/>
              </a:rPr>
              <a:t> </a:t>
            </a:r>
            <a:r>
              <a:rPr lang="ru" sz="700" b="1" i="1" dirty="0">
                <a:latin typeface="Arial"/>
              </a:rPr>
              <a:t>В случае неоплаты в указанный срок - заявка аннулируется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104" y="7266432"/>
            <a:ext cx="103632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9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872" y="5477721"/>
            <a:ext cx="1135293" cy="1298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17" y="321905"/>
            <a:ext cx="963251" cy="2987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04"/>
            <a:ext cx="5471160" cy="99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4203192"/>
            <a:ext cx="1246632" cy="2380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712" y="362712"/>
            <a:ext cx="114604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50" b="1">
                <a:latin typeface="Verdana"/>
                <a:hlinkClick r:id="rId4"/>
              </a:rPr>
              <a:t>www.suenco</a:t>
            </a:r>
            <a:r>
              <a:rPr lang="en-US" sz="950" b="1">
                <a:latin typeface="Verdana"/>
              </a:rPr>
              <a:t>. 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7952" y="1362456"/>
            <a:ext cx="917448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100" b="1" dirty="0">
                <a:solidFill>
                  <a:srgbClr val="B11117"/>
                </a:solidFill>
                <a:latin typeface="Arial"/>
              </a:rPr>
              <a:t>ДО </a:t>
            </a:r>
            <a:r>
              <a:rPr lang="en-US" sz="1100" b="1" dirty="0" smtClean="0">
                <a:solidFill>
                  <a:srgbClr val="B11117"/>
                </a:solidFill>
                <a:latin typeface="Arial"/>
              </a:rPr>
              <a:t>85 </a:t>
            </a:r>
            <a:r>
              <a:rPr lang="ru" sz="1100" b="1" dirty="0" smtClean="0">
                <a:solidFill>
                  <a:srgbClr val="B11117"/>
                </a:solidFill>
                <a:latin typeface="Arial"/>
              </a:rPr>
              <a:t>ДНЕЙ*</a:t>
            </a:r>
            <a:endParaRPr lang="ru" sz="1100" b="1" dirty="0">
              <a:solidFill>
                <a:srgbClr val="B11117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48" y="1770888"/>
            <a:ext cx="2115312" cy="1127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950" b="1" dirty="0">
                <a:solidFill>
                  <a:srgbClr val="2D66AF"/>
                </a:solidFill>
                <a:latin typeface="Arial"/>
              </a:rPr>
              <a:t>[ </a:t>
            </a:r>
            <a:r>
              <a:rPr lang="ru" sz="950" b="1" dirty="0">
                <a:solidFill>
                  <a:srgbClr val="2D66AF"/>
                </a:solidFill>
                <a:latin typeface="Arial"/>
              </a:rPr>
              <a:t>ВАШИ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ДЕЙСТВИЯ]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Выполнить мероприятия, предусмотренные техническими условиями.</a:t>
            </a:r>
          </a:p>
          <a:p>
            <a:pPr indent="0">
              <a:lnSpc>
                <a:spcPct val="108000"/>
              </a:lnSpc>
            </a:pPr>
            <a:r>
              <a:rPr lang="ru" sz="750" b="1" dirty="0">
                <a:latin typeface="Arial"/>
              </a:rPr>
              <a:t>А также, в случае необходимости, обеспечить предоставление сетевой организации на безвозмездной основе места для установки прибора учёта.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2928" y="1770888"/>
            <a:ext cx="2142744" cy="1252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950" b="1" dirty="0">
                <a:solidFill>
                  <a:srgbClr val="2D66AF"/>
                </a:solidFill>
                <a:latin typeface="Arial"/>
              </a:rPr>
              <a:t>[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ДЕЙСТВИЯ АО </a:t>
            </a:r>
            <a:r>
              <a:rPr lang="ru" sz="950" b="1" dirty="0">
                <a:solidFill>
                  <a:srgbClr val="2D66AF"/>
                </a:solidFill>
                <a:latin typeface="Arial"/>
              </a:rPr>
              <a:t>«СУЭНКО» </a:t>
            </a:r>
            <a:r>
              <a:rPr lang="ru" sz="950" b="1" dirty="0" smtClean="0">
                <a:solidFill>
                  <a:srgbClr val="2D66AF"/>
                </a:solidFill>
                <a:latin typeface="Arial"/>
              </a:rPr>
              <a:t>]</a:t>
            </a:r>
            <a:endParaRPr lang="ru" sz="950" b="1" dirty="0">
              <a:solidFill>
                <a:srgbClr val="2D66AF"/>
              </a:solidFill>
              <a:latin typeface="Arial"/>
            </a:endParaRPr>
          </a:p>
          <a:p>
            <a:pPr marL="66108" indent="12700">
              <a:lnSpc>
                <a:spcPct val="109000"/>
              </a:lnSpc>
              <a:spcAft>
                <a:spcPts val="630"/>
              </a:spcAft>
            </a:pPr>
            <a:r>
              <a:rPr lang="ru" sz="750" b="1" dirty="0">
                <a:latin typeface="Arial"/>
              </a:rPr>
              <a:t>Выполнить мероприятия по строительству или реконструкции сетей, а также осуществить установку прибора учета.</a:t>
            </a:r>
          </a:p>
          <a:p>
            <a:pPr marL="66108" indent="12700">
              <a:lnSpc>
                <a:spcPct val="109000"/>
              </a:lnSpc>
            </a:pPr>
            <a:r>
              <a:rPr lang="ru" sz="750" b="1" dirty="0">
                <a:latin typeface="Arial"/>
              </a:rPr>
              <a:t>Разместить в личном кабинете заявителя ситуационный план с информацией о точке подключения.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48" y="3200400"/>
            <a:ext cx="2218944" cy="2334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950" b="1" dirty="0">
                <a:solidFill>
                  <a:srgbClr val="2D66AF"/>
                </a:solidFill>
                <a:latin typeface="Arial"/>
              </a:rPr>
              <a:t>[ ВАШИ ДЕЙСТВИЯ ]</a:t>
            </a:r>
          </a:p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- Электроустановки до 1000 В:</a:t>
            </a:r>
          </a:p>
          <a:p>
            <a:pPr indent="88900">
              <a:lnSpc>
                <a:spcPct val="109000"/>
              </a:lnSpc>
              <a:spcAft>
                <a:spcPts val="630"/>
              </a:spcAft>
            </a:pPr>
            <a:r>
              <a:rPr lang="ru" sz="750" dirty="0">
                <a:latin typeface="Arial"/>
              </a:rPr>
              <a:t>После размещения АО «СУЭНКО» в Личном кабинете документов, подтверждающих выполнение мероприятий со стороны сетевой </a:t>
            </a:r>
            <a:r>
              <a:rPr lang="ru" sz="750" dirty="0" smtClean="0">
                <a:latin typeface="Arial"/>
              </a:rPr>
              <a:t>организации, </a:t>
            </a:r>
            <a:r>
              <a:rPr lang="ru" sz="750" dirty="0">
                <a:latin typeface="Arial"/>
              </a:rPr>
              <a:t>осуществить фактическое присоединение энергопринимающих устройств в соответствии с инструкцией по подключению.</a:t>
            </a:r>
          </a:p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- Электроустановки свыше 1000 В:</a:t>
            </a:r>
          </a:p>
          <a:p>
            <a:pPr indent="88900">
              <a:lnSpc>
                <a:spcPct val="109000"/>
              </a:lnSpc>
            </a:pPr>
            <a:r>
              <a:rPr lang="ru" sz="750" dirty="0">
                <a:latin typeface="Arial"/>
              </a:rPr>
              <a:t>Выполнив мероприятия со своей стороны, уведомите об </a:t>
            </a:r>
            <a:r>
              <a:rPr lang="ru" sz="750" dirty="0" smtClean="0">
                <a:latin typeface="Arial"/>
              </a:rPr>
              <a:t>этом АО </a:t>
            </a:r>
            <a:r>
              <a:rPr lang="ru" sz="750" dirty="0">
                <a:latin typeface="Arial"/>
              </a:rPr>
              <a:t>«СУЭНКО».</a:t>
            </a:r>
          </a:p>
          <a:p>
            <a:pPr indent="88900">
              <a:lnSpc>
                <a:spcPct val="109000"/>
              </a:lnSpc>
            </a:pPr>
            <a:r>
              <a:rPr lang="ru" sz="750" dirty="0">
                <a:latin typeface="Arial"/>
              </a:rPr>
              <a:t>Специалисты компании осуществят осмотр и при отсутствии замечаний подключат Вашу электроустановку.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056" y="5751576"/>
            <a:ext cx="3706368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50" b="1">
                <a:solidFill>
                  <a:srgbClr val="015AA8"/>
                </a:solidFill>
                <a:latin typeface="Arial"/>
              </a:rPr>
              <a:t>ТЕХНОЛОГИЧЕСКОЕ ПРИСОЕДИНЕНИЕ ЗАВЕРШЕНО!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056" y="5925312"/>
            <a:ext cx="3739896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0000"/>
              </a:lnSpc>
            </a:pPr>
            <a:r>
              <a:rPr lang="ru" sz="650" dirty="0">
                <a:latin typeface="Arial"/>
              </a:rPr>
              <a:t>Данная инструкция предназначена для присоединения энергопринимающих устройств заявителей с максимальной запрашиваемой мощностью до 150 кВт, за исключением временного технологического присоединения, а также за исключением:</a:t>
            </a:r>
          </a:p>
          <a:p>
            <a:pPr indent="0">
              <a:lnSpc>
                <a:spcPct val="110000"/>
              </a:lnSpc>
            </a:pPr>
            <a:r>
              <a:rPr lang="ru" sz="650" dirty="0">
                <a:latin typeface="Arial"/>
              </a:rPr>
              <a:t>- присоединения энергопринимающих устройств ФЛ с максимальной мощностью свыше 15 кВт;</a:t>
            </a:r>
          </a:p>
          <a:p>
            <a:pPr marR="129100" indent="0">
              <a:lnSpc>
                <a:spcPct val="110000"/>
              </a:lnSpc>
            </a:pPr>
            <a:r>
              <a:rPr lang="ru" sz="650" dirty="0">
                <a:latin typeface="Arial"/>
              </a:rPr>
              <a:t>- присоединения энергопринимающих устройств ФЛ, которые используются не в </a:t>
            </a:r>
            <a:r>
              <a:rPr lang="ru-RU" sz="650" dirty="0" smtClean="0">
                <a:latin typeface="Arial"/>
              </a:rPr>
              <a:t>бытовых </a:t>
            </a:r>
            <a:r>
              <a:rPr lang="ru" sz="650" dirty="0" smtClean="0">
                <a:latin typeface="Arial"/>
              </a:rPr>
              <a:t>целях.</a:t>
            </a:r>
            <a:endParaRPr lang="ru" sz="650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2928" y="3142488"/>
            <a:ext cx="2170176" cy="947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9000"/>
              </a:lnSpc>
            </a:pPr>
            <a:r>
              <a:rPr lang="ru" sz="750" b="1" dirty="0">
                <a:latin typeface="Arial"/>
              </a:rPr>
              <a:t>По факту завершения технологического присоединения подготовить и разместить в Личном кабинете</a:t>
            </a:r>
            <a:r>
              <a:rPr lang="ru" sz="750" b="1" dirty="0" smtClean="0">
                <a:latin typeface="Arial"/>
              </a:rPr>
              <a:t>:</a:t>
            </a:r>
          </a:p>
          <a:p>
            <a:pPr indent="0">
              <a:lnSpc>
                <a:spcPct val="109000"/>
              </a:lnSpc>
            </a:pPr>
            <a:endParaRPr lang="ru" sz="750" b="1" dirty="0">
              <a:latin typeface="Arial"/>
            </a:endParaRPr>
          </a:p>
          <a:p>
            <a:pPr indent="0">
              <a:lnSpc>
                <a:spcPct val="109000"/>
              </a:lnSpc>
            </a:pPr>
            <a:r>
              <a:rPr lang="ru" sz="750" dirty="0">
                <a:latin typeface="Arial"/>
              </a:rPr>
              <a:t>- </a:t>
            </a:r>
            <a:r>
              <a:rPr lang="ru" sz="750" dirty="0" smtClean="0">
                <a:latin typeface="Arial"/>
              </a:rPr>
              <a:t>документы о технологическом присоединении;</a:t>
            </a:r>
            <a:endParaRPr lang="ru" sz="750" dirty="0">
              <a:latin typeface="Arial"/>
            </a:endParaRPr>
          </a:p>
          <a:p>
            <a:pPr indent="0">
              <a:lnSpc>
                <a:spcPct val="109000"/>
              </a:lnSpc>
            </a:pPr>
            <a:r>
              <a:rPr lang="ru" sz="750" dirty="0">
                <a:latin typeface="Arial"/>
              </a:rPr>
              <a:t>- акт допуска в эксплуатацию прибора учёта.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1104" y="6845808"/>
            <a:ext cx="4340352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88900"/>
            <a:r>
              <a:rPr lang="ru" sz="650" i="1">
                <a:latin typeface="Arial"/>
              </a:rPr>
              <a:t>* Срок в соответствии с целевой моделью «Технологическое присоединение к электрическим сетям»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2520" y="7269480"/>
            <a:ext cx="100584" cy="131064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232" y="202666"/>
            <a:ext cx="963251" cy="2987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804672"/>
            <a:ext cx="2962656" cy="655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72" y="6897624"/>
            <a:ext cx="865632" cy="487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544" y="466344"/>
            <a:ext cx="1453896" cy="179832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-114300" algn="just"/>
            <a:r>
              <a:rPr lang="en-US" sz="1900" cap="small">
                <a:solidFill>
                  <a:srgbClr val="FFFFFF"/>
                </a:solidFill>
                <a:latin typeface="Calibri"/>
                <a:hlinkClick r:id="rId5"/>
              </a:rPr>
              <a:t>www.suenco.ru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6472" y="1139691"/>
            <a:ext cx="1451245" cy="41731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endParaRPr lang="ru" sz="3100" b="1" dirty="0">
              <a:solidFill>
                <a:srgbClr val="2D66AF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" y="1693628"/>
            <a:ext cx="3770376" cy="7173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103700" indent="0"/>
            <a:r>
              <a:rPr lang="ru" sz="1100" b="1" dirty="0">
                <a:latin typeface="Arial"/>
              </a:rPr>
              <a:t>АДРЕСА </a:t>
            </a:r>
            <a:r>
              <a:rPr lang="ru" sz="1100" b="1" dirty="0" smtClean="0">
                <a:latin typeface="Arial"/>
              </a:rPr>
              <a:t>ОФИСОВ </a:t>
            </a:r>
            <a:r>
              <a:rPr lang="ru" sz="1100" b="1" dirty="0">
                <a:latin typeface="Arial"/>
              </a:rPr>
              <a:t>ОБСЛУЖИВАНИЯ КЛИЕНТОВ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719" y="1907177"/>
            <a:ext cx="3457303" cy="536230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03700" indent="0">
              <a:lnSpc>
                <a:spcPct val="112000"/>
              </a:lnSpc>
              <a:spcAft>
                <a:spcPts val="980"/>
              </a:spcAft>
            </a:pPr>
            <a:r>
              <a:rPr lang="ru" sz="1100" b="1" dirty="0">
                <a:latin typeface="Arial"/>
              </a:rPr>
              <a:t>АО «СУЭНКО» </a:t>
            </a:r>
            <a:r>
              <a:rPr lang="ru" sz="1100" b="1" dirty="0" smtClean="0">
                <a:latin typeface="Arial"/>
              </a:rPr>
              <a:t>НА ТЕРРИТОРИИ </a:t>
            </a:r>
            <a:r>
              <a:rPr lang="ru" sz="1100" b="1" dirty="0">
                <a:latin typeface="Arial"/>
              </a:rPr>
              <a:t>ТЮМЕНСКОЙ ОБЛАСТИ</a:t>
            </a:r>
          </a:p>
          <a:p>
            <a:pPr indent="139700">
              <a:spcAft>
                <a:spcPts val="630"/>
              </a:spcAft>
            </a:pPr>
            <a:r>
              <a:rPr lang="ru" sz="750" b="1" dirty="0">
                <a:latin typeface="Arial"/>
              </a:rPr>
              <a:t>ЦЕНТР ОБСЛУЖИВАНИЯ КЛИЕНТОВ</a:t>
            </a:r>
          </a:p>
          <a:p>
            <a:pPr indent="0">
              <a:spcAft>
                <a:spcPts val="630"/>
              </a:spcAft>
            </a:pPr>
            <a:r>
              <a:rPr lang="ru-RU" sz="750" dirty="0">
                <a:solidFill>
                  <a:srgbClr val="B11117"/>
                </a:solidFill>
                <a:latin typeface="Arial"/>
              </a:rPr>
              <a:t> </a:t>
            </a:r>
            <a:r>
              <a:rPr lang="en-US" sz="750" dirty="0" smtClean="0">
                <a:solidFill>
                  <a:srgbClr val="B11117"/>
                </a:solidFill>
                <a:latin typeface="Arial"/>
              </a:rPr>
              <a:t>   </a:t>
            </a:r>
            <a:r>
              <a:rPr lang="en-US" sz="750" dirty="0" smtClean="0">
                <a:latin typeface="Arial"/>
              </a:rPr>
              <a:t> </a:t>
            </a:r>
            <a:r>
              <a:rPr lang="ru-RU" sz="750" dirty="0" smtClean="0">
                <a:latin typeface="Arial"/>
              </a:rPr>
              <a:t>г. </a:t>
            </a:r>
            <a:r>
              <a:rPr lang="ru" sz="750" dirty="0" smtClean="0">
                <a:latin typeface="Arial"/>
              </a:rPr>
              <a:t>Тюмень</a:t>
            </a:r>
            <a:r>
              <a:rPr lang="ru" sz="750" dirty="0">
                <a:latin typeface="Arial"/>
              </a:rPr>
              <a:t>, ул. Северная, 32А, 1 этаж </a:t>
            </a:r>
            <a:endParaRPr lang="ru" sz="750" dirty="0" smtClean="0">
              <a:latin typeface="Arial"/>
            </a:endParaRPr>
          </a:p>
          <a:p>
            <a:pPr indent="0">
              <a:spcAft>
                <a:spcPts val="630"/>
              </a:spcAft>
            </a:pPr>
            <a:r>
              <a:rPr lang="en-US" sz="750" dirty="0">
                <a:latin typeface="Arial"/>
              </a:rPr>
              <a:t> </a:t>
            </a:r>
            <a:r>
              <a:rPr lang="en-US" sz="750" dirty="0" smtClean="0">
                <a:latin typeface="Arial"/>
              </a:rPr>
              <a:t>    </a:t>
            </a:r>
            <a:r>
              <a:rPr lang="ru-RU" sz="750" dirty="0" smtClean="0">
                <a:latin typeface="Arial"/>
              </a:rPr>
              <a:t>р</a:t>
            </a:r>
            <a:r>
              <a:rPr lang="ru" sz="750" dirty="0" smtClean="0">
                <a:latin typeface="Arial"/>
              </a:rPr>
              <a:t>ежим </a:t>
            </a:r>
            <a:r>
              <a:rPr lang="ru" sz="750" dirty="0">
                <a:latin typeface="Arial"/>
              </a:rPr>
              <a:t>работы: ПН-ПТ с 10-00 до 19-00, без обеденного </a:t>
            </a:r>
            <a:r>
              <a:rPr lang="ru" sz="750" dirty="0" smtClean="0">
                <a:latin typeface="Arial"/>
              </a:rPr>
              <a:t>перерыва</a:t>
            </a:r>
          </a:p>
          <a:p>
            <a:pPr indent="0">
              <a:spcAft>
                <a:spcPts val="630"/>
              </a:spcAft>
            </a:pPr>
            <a:r>
              <a:rPr lang="ru" sz="750" dirty="0">
                <a:latin typeface="Arial"/>
              </a:rPr>
              <a:t> </a:t>
            </a:r>
            <a:r>
              <a:rPr lang="ru" sz="750" dirty="0" smtClean="0">
                <a:latin typeface="Arial"/>
              </a:rPr>
              <a:t>   </a:t>
            </a:r>
            <a:r>
              <a:rPr lang="ru" sz="750" b="1" dirty="0" smtClean="0">
                <a:latin typeface="Arial"/>
              </a:rPr>
              <a:t>ПУНКТЫ ОБСЛУЖИВАНИЯ КЛИЕНТОВ</a:t>
            </a:r>
            <a:r>
              <a:rPr lang="ru" sz="750" b="1" dirty="0">
                <a:latin typeface="Arial"/>
              </a:rPr>
              <a:t> </a:t>
            </a:r>
            <a:endParaRPr lang="ru" sz="750" b="1" dirty="0" smtClean="0">
              <a:latin typeface="Arial"/>
            </a:endParaRPr>
          </a:p>
          <a:p>
            <a:pPr indent="0">
              <a:spcAft>
                <a:spcPts val="630"/>
              </a:spcAft>
            </a:pPr>
            <a:r>
              <a:rPr lang="ru" sz="750" b="1" dirty="0">
                <a:latin typeface="Arial"/>
              </a:rPr>
              <a:t> </a:t>
            </a:r>
            <a:r>
              <a:rPr lang="ru" sz="750" b="1" dirty="0" smtClean="0">
                <a:latin typeface="Arial"/>
              </a:rPr>
              <a:t>   ТОБОЛЬСКИЙ </a:t>
            </a:r>
            <a:r>
              <a:rPr lang="ru" sz="750" b="1" dirty="0">
                <a:latin typeface="Arial"/>
              </a:rPr>
              <a:t>ФИЛИАЛ</a:t>
            </a:r>
          </a:p>
          <a:p>
            <a:pPr indent="0">
              <a:spcAft>
                <a:spcPts val="630"/>
              </a:spcAft>
            </a:pPr>
            <a:r>
              <a:rPr lang="ru-RU" sz="750" dirty="0">
                <a:solidFill>
                  <a:srgbClr val="B11117"/>
                </a:solidFill>
                <a:latin typeface="Arial"/>
              </a:rPr>
              <a:t> </a:t>
            </a:r>
            <a:r>
              <a:rPr lang="ru-RU" sz="750" dirty="0" smtClean="0">
                <a:solidFill>
                  <a:srgbClr val="B11117"/>
                </a:solidFill>
                <a:latin typeface="Arial"/>
              </a:rPr>
              <a:t>  </a:t>
            </a:r>
            <a:r>
              <a:rPr lang="ru-RU" sz="750" dirty="0" smtClean="0">
                <a:latin typeface="Arial"/>
              </a:rPr>
              <a:t> г. </a:t>
            </a:r>
            <a:r>
              <a:rPr lang="ru" sz="750" dirty="0" smtClean="0">
                <a:latin typeface="Arial"/>
              </a:rPr>
              <a:t>Тобольск,ул</a:t>
            </a:r>
            <a:r>
              <a:rPr lang="ru" sz="750" dirty="0">
                <a:latin typeface="Arial"/>
              </a:rPr>
              <a:t>. Базарная площадь, 1 </a:t>
            </a:r>
            <a:endParaRPr lang="ru" sz="750" dirty="0" smtClean="0">
              <a:latin typeface="Arial"/>
            </a:endParaRPr>
          </a:p>
          <a:p>
            <a:pPr indent="0">
              <a:spcAft>
                <a:spcPts val="630"/>
              </a:spcAft>
            </a:pPr>
            <a:r>
              <a:rPr lang="ru" sz="750" dirty="0">
                <a:latin typeface="Arial"/>
              </a:rPr>
              <a:t> </a:t>
            </a:r>
            <a:r>
              <a:rPr lang="ru" sz="750" dirty="0" smtClean="0">
                <a:latin typeface="Arial"/>
              </a:rPr>
              <a:t>   режим </a:t>
            </a:r>
            <a:r>
              <a:rPr lang="ru" sz="750" dirty="0">
                <a:latin typeface="Arial"/>
              </a:rPr>
              <a:t>работы: ПН-ПТ с 08-00 до 17-00, без обеденного перерыва</a:t>
            </a:r>
          </a:p>
          <a:p>
            <a:pPr marL="103700" indent="0">
              <a:spcAft>
                <a:spcPts val="630"/>
              </a:spcAft>
            </a:pPr>
            <a:r>
              <a:rPr lang="ru" sz="750" b="1" dirty="0">
                <a:latin typeface="Arial"/>
              </a:rPr>
              <a:t>ЮЖНЫЙ ФИЛИАЛ</a:t>
            </a:r>
          </a:p>
          <a:p>
            <a:pPr marL="103700" indent="0">
              <a:spcAft>
                <a:spcPts val="630"/>
              </a:spcAft>
            </a:pPr>
            <a:r>
              <a:rPr lang="ru" sz="750" dirty="0">
                <a:latin typeface="Arial"/>
              </a:rPr>
              <a:t>г. Ялуторовск, ул. Менделеева, 1 </a:t>
            </a:r>
            <a:endParaRPr lang="ru" sz="750" dirty="0" smtClean="0">
              <a:latin typeface="Arial"/>
            </a:endParaRPr>
          </a:p>
          <a:p>
            <a:pPr marL="103700" indent="0">
              <a:spcAft>
                <a:spcPts val="630"/>
              </a:spcAft>
            </a:pPr>
            <a:r>
              <a:rPr lang="ru" sz="750" dirty="0" smtClean="0">
                <a:latin typeface="Arial"/>
              </a:rPr>
              <a:t>режим </a:t>
            </a:r>
            <a:r>
              <a:rPr lang="ru" sz="750" dirty="0">
                <a:latin typeface="Arial"/>
              </a:rPr>
              <a:t>работы: ПН-ПТ с 08-00 до 17-00, </a:t>
            </a:r>
            <a:endParaRPr lang="ru" sz="750" dirty="0" smtClean="0">
              <a:latin typeface="Arial"/>
            </a:endParaRPr>
          </a:p>
          <a:p>
            <a:pPr marL="103700" indent="0">
              <a:spcAft>
                <a:spcPts val="630"/>
              </a:spcAft>
            </a:pPr>
            <a:r>
              <a:rPr lang="ru" sz="750" dirty="0" smtClean="0">
                <a:latin typeface="Arial"/>
              </a:rPr>
              <a:t>обеденный </a:t>
            </a:r>
            <a:r>
              <a:rPr lang="ru" sz="750" dirty="0">
                <a:latin typeface="Arial"/>
              </a:rPr>
              <a:t>перерыв с 12-00 до 13-00</a:t>
            </a:r>
          </a:p>
          <a:p>
            <a:pPr marL="103700" indent="0">
              <a:lnSpc>
                <a:spcPct val="150000"/>
              </a:lnSpc>
            </a:pPr>
            <a:r>
              <a:rPr lang="ru" sz="750" dirty="0">
                <a:latin typeface="Arial"/>
              </a:rPr>
              <a:t>г. Заводоуковск</a:t>
            </a:r>
            <a:r>
              <a:rPr lang="ru" sz="750" dirty="0" smtClean="0">
                <a:latin typeface="Arial"/>
              </a:rPr>
              <a:t>, ул</a:t>
            </a:r>
            <a:r>
              <a:rPr lang="ru" sz="750" dirty="0">
                <a:latin typeface="Arial"/>
              </a:rPr>
              <a:t>. Шоссейная, 156 </a:t>
            </a:r>
            <a:endParaRPr lang="ru" sz="750" dirty="0" smtClean="0">
              <a:latin typeface="Arial"/>
            </a:endParaRPr>
          </a:p>
          <a:p>
            <a:pPr marL="103700" indent="0">
              <a:lnSpc>
                <a:spcPct val="150000"/>
              </a:lnSpc>
            </a:pPr>
            <a:r>
              <a:rPr lang="ru" sz="750" dirty="0" smtClean="0">
                <a:latin typeface="Arial"/>
              </a:rPr>
              <a:t>режим </a:t>
            </a:r>
            <a:r>
              <a:rPr lang="ru" sz="750" dirty="0">
                <a:latin typeface="Arial"/>
              </a:rPr>
              <a:t>работы: ПН-ПТ с 08-00 до 17-00,</a:t>
            </a:r>
          </a:p>
          <a:p>
            <a:pPr indent="0">
              <a:lnSpc>
                <a:spcPct val="150000"/>
              </a:lnSpc>
              <a:spcAft>
                <a:spcPts val="630"/>
              </a:spcAft>
            </a:pPr>
            <a:r>
              <a:rPr lang="ru" sz="750" dirty="0">
                <a:solidFill>
                  <a:srgbClr val="B11117"/>
                </a:solidFill>
                <a:latin typeface="Arial"/>
              </a:rPr>
              <a:t> </a:t>
            </a:r>
            <a:r>
              <a:rPr lang="ru" sz="750" dirty="0" smtClean="0">
                <a:solidFill>
                  <a:srgbClr val="B11117"/>
                </a:solidFill>
                <a:latin typeface="Arial"/>
              </a:rPr>
              <a:t>   </a:t>
            </a:r>
            <a:r>
              <a:rPr lang="ru" sz="750" dirty="0" smtClean="0">
                <a:latin typeface="Arial"/>
              </a:rPr>
              <a:t>обеденный </a:t>
            </a:r>
            <a:r>
              <a:rPr lang="ru" sz="750" dirty="0">
                <a:latin typeface="Arial"/>
              </a:rPr>
              <a:t>перерыв с 12-00 до 13-00</a:t>
            </a:r>
          </a:p>
          <a:p>
            <a:pPr indent="139700" algn="just">
              <a:spcAft>
                <a:spcPts val="630"/>
              </a:spcAft>
            </a:pPr>
            <a:r>
              <a:rPr lang="ru" sz="750" b="1" dirty="0">
                <a:latin typeface="Arial"/>
              </a:rPr>
              <a:t>ИШИМСКИЙ ФИЛИАЛ</a:t>
            </a:r>
          </a:p>
          <a:p>
            <a:pPr marR="1252288" indent="0">
              <a:spcAft>
                <a:spcPts val="840"/>
              </a:spcAft>
            </a:pPr>
            <a:r>
              <a:rPr lang="ru-RU" sz="750" dirty="0">
                <a:solidFill>
                  <a:srgbClr val="B11117"/>
                </a:solidFill>
                <a:latin typeface="Arial"/>
              </a:rPr>
              <a:t> </a:t>
            </a:r>
            <a:r>
              <a:rPr lang="ru-RU" sz="750" dirty="0" smtClean="0">
                <a:solidFill>
                  <a:srgbClr val="B11117"/>
                </a:solidFill>
                <a:latin typeface="Arial"/>
              </a:rPr>
              <a:t>  </a:t>
            </a:r>
            <a:r>
              <a:rPr lang="ru-RU" sz="750" dirty="0" smtClean="0">
                <a:latin typeface="Arial"/>
              </a:rPr>
              <a:t> г. </a:t>
            </a:r>
            <a:r>
              <a:rPr lang="ru" sz="750" dirty="0" smtClean="0">
                <a:latin typeface="Arial"/>
              </a:rPr>
              <a:t>Ишим</a:t>
            </a:r>
            <a:r>
              <a:rPr lang="ru" sz="750" dirty="0">
                <a:latin typeface="Arial"/>
              </a:rPr>
              <a:t>, ул. Сенная площадь, </a:t>
            </a:r>
            <a:r>
              <a:rPr lang="ru" sz="750" dirty="0" smtClean="0">
                <a:latin typeface="Arial"/>
              </a:rPr>
              <a:t>2</a:t>
            </a:r>
          </a:p>
          <a:p>
            <a:pPr marR="1252288" indent="0">
              <a:spcAft>
                <a:spcPts val="840"/>
              </a:spcAft>
            </a:pPr>
            <a:r>
              <a:rPr lang="ru" sz="750" dirty="0" smtClean="0">
                <a:latin typeface="Arial"/>
              </a:rPr>
              <a:t>    режим </a:t>
            </a:r>
            <a:r>
              <a:rPr lang="ru" sz="750" dirty="0">
                <a:latin typeface="Arial"/>
              </a:rPr>
              <a:t>работы: ПН-ПТ с 08-00 до 17-00, </a:t>
            </a:r>
            <a:r>
              <a:rPr lang="ru" sz="750" dirty="0" smtClean="0">
                <a:latin typeface="Arial"/>
              </a:rPr>
              <a:t>                                          </a:t>
            </a:r>
          </a:p>
          <a:p>
            <a:pPr marR="1252288" indent="0">
              <a:spcAft>
                <a:spcPts val="840"/>
              </a:spcAft>
            </a:pPr>
            <a:r>
              <a:rPr lang="ru" sz="750" dirty="0">
                <a:latin typeface="Arial"/>
              </a:rPr>
              <a:t> </a:t>
            </a:r>
            <a:r>
              <a:rPr lang="ru" sz="750" dirty="0" smtClean="0">
                <a:latin typeface="Arial"/>
              </a:rPr>
              <a:t>   обеденный перерыв с 12-00 до 13-00</a:t>
            </a:r>
          </a:p>
          <a:p>
            <a:pPr indent="139700" algn="just">
              <a:lnSpc>
                <a:spcPct val="115000"/>
              </a:lnSpc>
            </a:pPr>
            <a:r>
              <a:rPr lang="ru" sz="750" b="1" dirty="0" smtClean="0">
                <a:latin typeface="Arial"/>
              </a:rPr>
              <a:t>АДРЕС ЭЛ. ПОЧТЫ</a:t>
            </a:r>
          </a:p>
          <a:p>
            <a:pPr indent="139700">
              <a:lnSpc>
                <a:spcPct val="115000"/>
              </a:lnSpc>
              <a:spcAft>
                <a:spcPts val="630"/>
              </a:spcAft>
            </a:pPr>
            <a:r>
              <a:rPr lang="ru" sz="750" b="1" dirty="0" smtClean="0">
                <a:latin typeface="Arial"/>
              </a:rPr>
              <a:t>ПО </a:t>
            </a:r>
            <a:r>
              <a:rPr lang="ru" sz="750" b="1" dirty="0">
                <a:latin typeface="Arial"/>
              </a:rPr>
              <a:t>ВОПРОСАМ ТЕХПРИСОЕДИНЕНИЯ</a:t>
            </a:r>
          </a:p>
          <a:p>
            <a:pPr marL="65600" indent="0">
              <a:lnSpc>
                <a:spcPct val="105000"/>
              </a:lnSpc>
            </a:pPr>
            <a:r>
              <a:rPr lang="ru-RU" sz="750" b="1" dirty="0" smtClean="0">
                <a:latin typeface="Arial"/>
              </a:rPr>
              <a:t> </a:t>
            </a:r>
            <a:r>
              <a:rPr lang="en-US" sz="750" b="1" dirty="0" smtClean="0">
                <a:latin typeface="Arial"/>
              </a:rPr>
              <a:t>tp@suenco.ru</a:t>
            </a:r>
            <a:r>
              <a:rPr lang="en-US" sz="750" dirty="0" smtClean="0">
                <a:latin typeface="Arial"/>
              </a:rPr>
              <a:t> </a:t>
            </a:r>
            <a:r>
              <a:rPr lang="ru" sz="750" dirty="0">
                <a:latin typeface="Arial"/>
              </a:rPr>
              <a:t>(г. Тюмень и Тюменская область), </a:t>
            </a:r>
            <a:endParaRPr lang="ru" sz="750" dirty="0" smtClean="0">
              <a:latin typeface="Arial"/>
            </a:endParaRPr>
          </a:p>
          <a:p>
            <a:pPr marL="65600" indent="0">
              <a:lnSpc>
                <a:spcPct val="105000"/>
              </a:lnSpc>
            </a:pPr>
            <a:r>
              <a:rPr lang="ru-RU" sz="750" b="1" dirty="0" smtClean="0">
                <a:latin typeface="Arial"/>
              </a:rPr>
              <a:t> </a:t>
            </a:r>
            <a:r>
              <a:rPr lang="en-US" sz="750" b="1" dirty="0" smtClean="0">
                <a:latin typeface="Arial"/>
              </a:rPr>
              <a:t>tp_zaw@suenco.ru </a:t>
            </a:r>
            <a:r>
              <a:rPr lang="ru" sz="750" dirty="0">
                <a:latin typeface="Arial"/>
              </a:rPr>
              <a:t>(г. Заводоуковск и Заводоуковский район) </a:t>
            </a:r>
            <a:endParaRPr lang="ru" sz="750" dirty="0" smtClean="0">
              <a:latin typeface="Arial"/>
            </a:endParaRPr>
          </a:p>
          <a:p>
            <a:pPr marL="65600" indent="0">
              <a:lnSpc>
                <a:spcPct val="105000"/>
              </a:lnSpc>
            </a:pPr>
            <a:r>
              <a:rPr lang="ru" sz="750" dirty="0" smtClean="0">
                <a:latin typeface="Arial"/>
              </a:rPr>
              <a:t> </a:t>
            </a:r>
            <a:r>
              <a:rPr lang="en-US" sz="750" b="1" dirty="0" smtClean="0">
                <a:latin typeface="Arial"/>
              </a:rPr>
              <a:t>tp_yal@suenco.ru</a:t>
            </a:r>
            <a:r>
              <a:rPr lang="en-US" sz="750" dirty="0" smtClean="0">
                <a:latin typeface="Arial"/>
              </a:rPr>
              <a:t> </a:t>
            </a:r>
            <a:r>
              <a:rPr lang="ru" sz="750" dirty="0">
                <a:latin typeface="Arial"/>
              </a:rPr>
              <a:t>(г. Ялуторовск и Ялуторовский район) </a:t>
            </a:r>
            <a:endParaRPr lang="ru" sz="750" dirty="0" smtClean="0">
              <a:latin typeface="Arial"/>
            </a:endParaRPr>
          </a:p>
          <a:p>
            <a:pPr marL="65600" indent="0">
              <a:lnSpc>
                <a:spcPct val="105000"/>
              </a:lnSpc>
            </a:pPr>
            <a:r>
              <a:rPr lang="ru-RU" sz="750" b="1" dirty="0" smtClean="0">
                <a:latin typeface="Arial"/>
              </a:rPr>
              <a:t> </a:t>
            </a:r>
            <a:r>
              <a:rPr lang="en-US" sz="750" b="1" dirty="0" smtClean="0">
                <a:latin typeface="Arial"/>
              </a:rPr>
              <a:t>tobolsk@suenco.ru</a:t>
            </a:r>
            <a:r>
              <a:rPr lang="en-US" sz="750" dirty="0" smtClean="0">
                <a:latin typeface="Arial"/>
              </a:rPr>
              <a:t> </a:t>
            </a:r>
            <a:r>
              <a:rPr lang="ru" sz="750" dirty="0">
                <a:latin typeface="Arial"/>
              </a:rPr>
              <a:t>(г. Тобольск и Тобольский, Уватский, </a:t>
            </a:r>
            <a:r>
              <a:rPr lang="en-US" sz="750" dirty="0" smtClean="0">
                <a:latin typeface="Arial"/>
              </a:rPr>
              <a:t> </a:t>
            </a:r>
          </a:p>
          <a:p>
            <a:pPr marL="65600" indent="0">
              <a:lnSpc>
                <a:spcPct val="105000"/>
              </a:lnSpc>
            </a:pPr>
            <a:r>
              <a:rPr lang="ru" sz="750" dirty="0" smtClean="0">
                <a:latin typeface="Arial"/>
              </a:rPr>
              <a:t> Вагайский </a:t>
            </a:r>
            <a:r>
              <a:rPr lang="ru" sz="750" dirty="0">
                <a:latin typeface="Arial"/>
              </a:rPr>
              <a:t>районы) </a:t>
            </a:r>
            <a:endParaRPr lang="ru" sz="750" dirty="0" smtClean="0">
              <a:latin typeface="Arial"/>
            </a:endParaRPr>
          </a:p>
          <a:p>
            <a:pPr marL="65600" indent="0">
              <a:lnSpc>
                <a:spcPct val="105000"/>
              </a:lnSpc>
            </a:pPr>
            <a:r>
              <a:rPr lang="ru-RU" sz="750" b="1" dirty="0" smtClean="0">
                <a:latin typeface="Arial"/>
              </a:rPr>
              <a:t> </a:t>
            </a:r>
            <a:r>
              <a:rPr lang="en-US" sz="750" b="1" dirty="0" smtClean="0">
                <a:latin typeface="Arial"/>
              </a:rPr>
              <a:t>tp_ish@suenco.ru</a:t>
            </a:r>
            <a:r>
              <a:rPr lang="en-US" sz="750" dirty="0" smtClean="0">
                <a:latin typeface="Arial"/>
              </a:rPr>
              <a:t> </a:t>
            </a:r>
            <a:r>
              <a:rPr lang="ru" sz="750" dirty="0">
                <a:latin typeface="Arial"/>
              </a:rPr>
              <a:t>(г. Ишим и Ишимский район</a:t>
            </a:r>
            <a:r>
              <a:rPr lang="ru" sz="750" dirty="0" smtClean="0">
                <a:latin typeface="Arial"/>
              </a:rPr>
              <a:t>) </a:t>
            </a:r>
            <a:endParaRPr lang="ru" sz="750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9472" y="7269480"/>
            <a:ext cx="103632" cy="128016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76" y="543999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712" y="362712"/>
            <a:ext cx="114604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950" b="1" dirty="0" smtClean="0">
                <a:latin typeface="Verdana"/>
                <a:hlinkClick r:id="rId2"/>
              </a:rPr>
              <a:t>www.suenco</a:t>
            </a:r>
            <a:r>
              <a:rPr lang="en-US" sz="950" b="1" dirty="0" smtClean="0">
                <a:latin typeface="Verdana"/>
              </a:rPr>
              <a:t>. </a:t>
            </a:r>
            <a:r>
              <a:rPr lang="en-US" sz="950" b="1" dirty="0" err="1" smtClean="0">
                <a:latin typeface="Verdana"/>
              </a:rPr>
              <a:t>ru</a:t>
            </a:r>
            <a:endParaRPr lang="en-US" sz="950" b="1" dirty="0">
              <a:latin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408433" y="862148"/>
            <a:ext cx="45719" cy="2534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dirty="0">
                <a:solidFill>
                  <a:srgbClr val="B11117"/>
                </a:solidFill>
                <a:latin typeface="Arial"/>
              </a:rPr>
              <a:t>САЙТ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056" y="1167384"/>
            <a:ext cx="199948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 cap="small" dirty="0" smtClean="0">
                <a:solidFill>
                  <a:srgbClr val="B11117"/>
                </a:solidFill>
                <a:latin typeface="Segoe UI"/>
                <a:hlinkClick r:id="rId3"/>
              </a:rPr>
              <a:t>www.suenc</a:t>
            </a:r>
            <a:r>
              <a:rPr lang="en-US" sz="2200" cap="small" dirty="0">
                <a:solidFill>
                  <a:srgbClr val="B11117"/>
                </a:solidFill>
                <a:latin typeface="Segoe UI"/>
                <a:hlinkClick r:id="rId3"/>
              </a:rPr>
              <a:t>o</a:t>
            </a:r>
            <a:r>
              <a:rPr lang="en-US" sz="2200" cap="small" dirty="0" smtClean="0">
                <a:solidFill>
                  <a:srgbClr val="B11117"/>
                </a:solidFill>
                <a:latin typeface="Segoe UI"/>
                <a:hlinkClick r:id="rId3"/>
              </a:rPr>
              <a:t>.ru</a:t>
            </a:r>
            <a:endParaRPr lang="en-US" sz="2200" cap="small" dirty="0">
              <a:solidFill>
                <a:srgbClr val="B11117"/>
              </a:solidFill>
              <a:latin typeface="Segoe UI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6992" y="411480"/>
            <a:ext cx="1149096" cy="11247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en-US" sz="10900" dirty="0">
              <a:solidFill>
                <a:srgbClr val="B11117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" y="1642532"/>
            <a:ext cx="2753762" cy="55080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800" dirty="0" smtClean="0">
                <a:solidFill>
                  <a:srgbClr val="B11117"/>
                </a:solidFill>
                <a:latin typeface="Arial"/>
              </a:rPr>
              <a:t>Г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РАЗДЕЛ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indent="0">
              <a:spcAft>
                <a:spcPts val="350"/>
              </a:spcAft>
            </a:pP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950" b="1" dirty="0">
                <a:solidFill>
                  <a:srgbClr val="B11117"/>
                </a:solidFill>
                <a:latin typeface="Arial"/>
              </a:rPr>
              <a:t>«ТЕХНОЛОГИЧЕСКОЕ ПРИСОЕДИНЕНИЕ» </a:t>
            </a:r>
            <a:endParaRPr lang="en-US" sz="1800" dirty="0">
              <a:solidFill>
                <a:srgbClr val="B11117"/>
              </a:solidFill>
              <a:latin typeface="Arial"/>
            </a:endParaRP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Содержит необходимую информацию об услуге, позволяет потребителю ознакомиться с процедурой </a:t>
            </a:r>
            <a:r>
              <a:rPr lang="ru" sz="750" dirty="0" smtClean="0">
                <a:latin typeface="Arial"/>
              </a:rPr>
              <a:t>технологического </a:t>
            </a:r>
            <a:r>
              <a:rPr lang="ru" sz="750" dirty="0">
                <a:latin typeface="Arial"/>
              </a:rPr>
              <a:t>присоединения, а также заполнить необходимые заявления.</a:t>
            </a:r>
          </a:p>
          <a:p>
            <a:pPr indent="0"/>
            <a:r>
              <a:rPr lang="ru" sz="950" b="1" dirty="0">
                <a:solidFill>
                  <a:srgbClr val="B11117"/>
                </a:solidFill>
                <a:latin typeface="Arial"/>
              </a:rPr>
              <a:t>[ ЛИЧНЫЙ КАБИНЕТ НА </a:t>
            </a:r>
            <a:r>
              <a:rPr lang="en-US" sz="950" b="1" dirty="0" smtClean="0">
                <a:solidFill>
                  <a:srgbClr val="B11117"/>
                </a:solidFill>
                <a:latin typeface="Arial"/>
                <a:hlinkClick r:id="rId4"/>
              </a:rPr>
              <a:t>WWW.SUENCO.RU</a:t>
            </a:r>
            <a:r>
              <a:rPr lang="en-US" sz="950" b="1" dirty="0" smtClean="0">
                <a:solidFill>
                  <a:srgbClr val="B11117"/>
                </a:solidFill>
                <a:latin typeface="Arial"/>
              </a:rPr>
              <a:t> 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]</a:t>
            </a:r>
          </a:p>
          <a:p>
            <a:pPr indent="139700">
              <a:lnSpc>
                <a:spcPct val="113000"/>
              </a:lnSpc>
            </a:pPr>
            <a:r>
              <a:rPr lang="ru" sz="750" dirty="0" smtClean="0">
                <a:latin typeface="Arial"/>
              </a:rPr>
              <a:t>Позволяет пользователю подписывать документы</a:t>
            </a:r>
          </a:p>
          <a:p>
            <a:pPr indent="139700">
              <a:lnSpc>
                <a:spcPct val="113000"/>
              </a:lnSpc>
            </a:pPr>
            <a:r>
              <a:rPr lang="ru" sz="750" dirty="0" smtClean="0">
                <a:latin typeface="Arial"/>
              </a:rPr>
              <a:t>с </a:t>
            </a:r>
            <a:r>
              <a:rPr lang="ru" sz="750" dirty="0">
                <a:latin typeface="Arial"/>
              </a:rPr>
              <a:t>помощью ЭП и направлять документы</a:t>
            </a: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для технологического присоединения к электросетям удаленно, не посещая офис компании, а также позволяет получать сведения об основных этапах обработки заявок на технологическое присоединение</a:t>
            </a:r>
            <a:r>
              <a:rPr lang="ru" sz="750" dirty="0" smtClean="0">
                <a:latin typeface="Arial"/>
              </a:rPr>
              <a:t>.</a:t>
            </a:r>
            <a:endParaRPr lang="ru" sz="750" dirty="0">
              <a:latin typeface="Arial"/>
            </a:endParaRPr>
          </a:p>
          <a:p>
            <a:pPr indent="0"/>
            <a:r>
              <a:rPr lang="ru" sz="950" b="1" dirty="0">
                <a:solidFill>
                  <a:srgbClr val="B11117"/>
                </a:solidFill>
                <a:latin typeface="Arial"/>
              </a:rPr>
              <a:t>[ КАЛЬКУЛЯТОР РАСЧЕТА МОЩНОСТИ ]</a:t>
            </a: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ru" sz="750" dirty="0">
                <a:latin typeface="Arial"/>
              </a:rPr>
              <a:t>Сервис поможет оценить потребность в запрашиваемой мощности для подачи заявки на технологическое </a:t>
            </a:r>
            <a:r>
              <a:rPr lang="ru" sz="750" dirty="0" smtClean="0">
                <a:latin typeface="Arial"/>
              </a:rPr>
              <a:t>присоединение.</a:t>
            </a:r>
          </a:p>
          <a:p>
            <a:pPr marL="82364" indent="12700">
              <a:lnSpc>
                <a:spcPct val="113000"/>
              </a:lnSpc>
              <a:spcAft>
                <a:spcPts val="350"/>
              </a:spcAft>
            </a:pPr>
            <a:r>
              <a:rPr lang="en-US" sz="750" b="1" dirty="0" smtClean="0">
                <a:solidFill>
                  <a:srgbClr val="B11117"/>
                </a:solidFill>
                <a:latin typeface="Arial"/>
              </a:rPr>
              <a:t>[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КАЛЬКУЛЯТОР </a:t>
            </a:r>
            <a:r>
              <a:rPr lang="ru" sz="950" b="1" dirty="0">
                <a:solidFill>
                  <a:srgbClr val="B11117"/>
                </a:solidFill>
                <a:latin typeface="Arial"/>
              </a:rPr>
              <a:t>РАСЧЕТА СТОИМОСТИ</a:t>
            </a:r>
            <a:r>
              <a:rPr lang="ru" sz="950" b="1" dirty="0" smtClean="0">
                <a:solidFill>
                  <a:srgbClr val="B11117"/>
                </a:solidFill>
                <a:latin typeface="Arial"/>
              </a:rPr>
              <a:t>]</a:t>
            </a:r>
            <a:endParaRPr lang="ru" sz="950" b="1" dirty="0">
              <a:solidFill>
                <a:srgbClr val="B11117"/>
              </a:solidFill>
              <a:latin typeface="Arial"/>
            </a:endParaRPr>
          </a:p>
          <a:p>
            <a:pPr marL="82364" indent="12700">
              <a:lnSpc>
                <a:spcPct val="112000"/>
              </a:lnSpc>
            </a:pPr>
            <a:r>
              <a:rPr lang="ru" sz="750" dirty="0">
                <a:latin typeface="Arial"/>
              </a:rPr>
              <a:t>Сервис позволяет провести предварительный расчет стоимости услуг для всех категорий заявителей.</a:t>
            </a:r>
          </a:p>
          <a:p>
            <a:pPr marL="82364" indent="12700">
              <a:lnSpc>
                <a:spcPct val="112000"/>
              </a:lnSpc>
              <a:spcAft>
                <a:spcPts val="630"/>
              </a:spcAft>
            </a:pPr>
            <a:r>
              <a:rPr lang="ru" sz="750" dirty="0">
                <a:latin typeface="Arial"/>
              </a:rPr>
              <a:t>Укажите тип присоединения, запрашиваемую мощность и приблизительное расстояние от линий до присоединяемого объекта. Калькулятор рассчитает стоимость технологического присоединения*.</a:t>
            </a:r>
          </a:p>
          <a:p>
            <a:pPr marL="82364" indent="12700">
              <a:lnSpc>
                <a:spcPct val="115000"/>
              </a:lnSpc>
              <a:spcAft>
                <a:spcPts val="350"/>
              </a:spcAft>
            </a:pPr>
            <a:r>
              <a:rPr lang="en-US" sz="600" i="1" dirty="0">
                <a:latin typeface="Arial"/>
              </a:rPr>
              <a:t>*</a:t>
            </a:r>
            <a:r>
              <a:rPr lang="ru" sz="600" i="1" dirty="0" smtClean="0">
                <a:latin typeface="Arial"/>
              </a:rPr>
              <a:t>Данный </a:t>
            </a:r>
            <a:r>
              <a:rPr lang="ru" sz="600" i="1" dirty="0">
                <a:latin typeface="Arial"/>
              </a:rPr>
              <a:t>расчет является предварительным. Стоимость и порядок оплаты будут указаны в соответствующем разделе договора об осуществлении технологического </a:t>
            </a:r>
            <a:r>
              <a:rPr lang="ru" sz="600" i="1" dirty="0" smtClean="0">
                <a:latin typeface="Arial"/>
              </a:rPr>
              <a:t>присоединения</a:t>
            </a:r>
            <a:r>
              <a:rPr lang="en-US" sz="600" i="1" dirty="0" smtClean="0">
                <a:latin typeface="Arial"/>
              </a:rPr>
              <a:t>/</a:t>
            </a:r>
            <a:endParaRPr lang="ru" sz="600" i="1" dirty="0">
              <a:latin typeface="Arial"/>
            </a:endParaRPr>
          </a:p>
          <a:p>
            <a:pPr indent="0">
              <a:spcAft>
                <a:spcPts val="350"/>
              </a:spcAft>
            </a:pPr>
            <a:r>
              <a:rPr lang="ru" sz="1200" b="1" cap="small" dirty="0">
                <a:solidFill>
                  <a:srgbClr val="B11117"/>
                </a:solidFill>
                <a:latin typeface="Arial"/>
              </a:rPr>
              <a:t>[ мобильный центр обслуживания]</a:t>
            </a:r>
          </a:p>
          <a:p>
            <a:pPr marL="82364" indent="12700">
              <a:lnSpc>
                <a:spcPct val="112000"/>
              </a:lnSpc>
            </a:pPr>
            <a:r>
              <a:rPr lang="ru" sz="750" dirty="0">
                <a:latin typeface="Arial"/>
              </a:rPr>
              <a:t>Подавайте заявку на услуги, заполнив форму на сайте </a:t>
            </a:r>
            <a:r>
              <a:rPr lang="en-US" sz="750" dirty="0">
                <a:latin typeface="Arial"/>
              </a:rPr>
              <a:t>suenco.ru </a:t>
            </a:r>
            <a:r>
              <a:rPr lang="ru" sz="750" dirty="0">
                <a:latin typeface="Arial"/>
              </a:rPr>
              <a:t>в разделе «Мобильный Центр обслуживания» или по тел.: 8-800-700-86-72. </a:t>
            </a:r>
            <a:endParaRPr lang="ru" sz="750" dirty="0" smtClean="0">
              <a:latin typeface="Arial"/>
            </a:endParaRPr>
          </a:p>
          <a:p>
            <a:pPr marL="82364" indent="12700">
              <a:lnSpc>
                <a:spcPct val="112000"/>
              </a:lnSpc>
            </a:pPr>
            <a:r>
              <a:rPr lang="ru" sz="750" dirty="0" smtClean="0">
                <a:latin typeface="Arial"/>
              </a:rPr>
              <a:t>В </a:t>
            </a:r>
            <a:r>
              <a:rPr lang="ru" sz="750" dirty="0">
                <a:latin typeface="Arial"/>
              </a:rPr>
              <a:t>удобное для Вас время специалист приедет для оформления заявки на </a:t>
            </a:r>
            <a:r>
              <a:rPr lang="ru" sz="750" dirty="0" smtClean="0">
                <a:latin typeface="Arial"/>
              </a:rPr>
              <a:t>технологическое </a:t>
            </a:r>
            <a:r>
              <a:rPr lang="ru" sz="750" dirty="0">
                <a:latin typeface="Arial"/>
              </a:rPr>
              <a:t>присоединение или увеличение мощности</a:t>
            </a:r>
            <a:r>
              <a:rPr lang="ru" sz="750" dirty="0" smtClean="0">
                <a:latin typeface="Arial"/>
              </a:rPr>
              <a:t>.*</a:t>
            </a:r>
          </a:p>
          <a:p>
            <a:pPr marL="82364" indent="12700">
              <a:lnSpc>
                <a:spcPct val="112000"/>
              </a:lnSpc>
            </a:pPr>
            <a:endParaRPr lang="ru" sz="750" dirty="0">
              <a:latin typeface="Arial"/>
            </a:endParaRPr>
          </a:p>
          <a:p>
            <a:pPr marL="82364" indent="12700">
              <a:lnSpc>
                <a:spcPct val="115000"/>
              </a:lnSpc>
            </a:pPr>
            <a:r>
              <a:rPr lang="ru" sz="600" i="1" dirty="0">
                <a:latin typeface="Arial"/>
              </a:rPr>
              <a:t>* Бесплатная услуга для людей с ограниченными физическими возможностями и ветеранов.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1712" y="1856232"/>
            <a:ext cx="42976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b="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2568" y="1990344"/>
            <a:ext cx="335280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550" b="1" i="1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3528" y="2868168"/>
            <a:ext cx="377952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b="1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03904" y="3901440"/>
            <a:ext cx="1072896" cy="292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770"/>
              </a:spcAft>
            </a:pPr>
            <a:endParaRPr lang="ru" sz="400" dirty="0"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4280" y="4700016"/>
            <a:ext cx="46024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ru" sz="400" b="1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5616" y="4834128"/>
            <a:ext cx="1213104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en-US" sz="400" dirty="0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5824" y="5849112"/>
            <a:ext cx="731520" cy="1225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25000"/>
              </a:lnSpc>
              <a:spcAft>
                <a:spcPts val="210"/>
              </a:spcAft>
            </a:pPr>
            <a:endParaRPr lang="ru" sz="400" b="1" dirty="0"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19472" y="7269480"/>
            <a:ext cx="103632" cy="128016"/>
          </a:xfrm>
          <a:prstGeom prst="rect">
            <a:avLst/>
          </a:prstGeom>
          <a:solidFill>
            <a:srgbClr val="B2111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900" b="1" dirty="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22" y="2488012"/>
            <a:ext cx="2096617" cy="11173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73" y="3748196"/>
            <a:ext cx="2181785" cy="1342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72" y="1024029"/>
            <a:ext cx="2206953" cy="14010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88" y="5367234"/>
            <a:ext cx="2206953" cy="3464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61" y="340963"/>
            <a:ext cx="607503" cy="5826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1144</Words>
  <Application>Microsoft Office PowerPoint</Application>
  <PresentationFormat>Произвольный</PresentationFormat>
  <Paragraphs>132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Franklin Gothic Demi Cond</vt:lpstr>
      <vt:lpstr>Segoe UI</vt:lpstr>
      <vt:lpstr>Tahoma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 А5 Тюм.cdr</dc:title>
  <dc:subject/>
  <dc:creator>bosss</dc:creator>
  <cp:keywords/>
  <cp:lastModifiedBy>snc\orics_log</cp:lastModifiedBy>
  <cp:revision>30</cp:revision>
  <dcterms:modified xsi:type="dcterms:W3CDTF">2021-10-18T05:14:45Z</dcterms:modified>
</cp:coreProperties>
</file>