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5470525" cy="77057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3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enco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enco.r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suen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enco.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mailto:tp-kurgan@suenco.r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suenco.ru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suenc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suenco.ru/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0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552"/>
            <a:ext cx="5465064" cy="5321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784" y="152400"/>
            <a:ext cx="1072896" cy="140208"/>
          </a:xfrm>
          <a:prstGeom prst="rect">
            <a:avLst/>
          </a:prstGeom>
          <a:solidFill>
            <a:srgbClr val="A20E1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50" b="1">
                <a:solidFill>
                  <a:srgbClr val="FFFFFF"/>
                </a:solidFill>
                <a:latin typeface="Arial"/>
              </a:rPr>
              <a:t>Курганская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2016" y="283464"/>
            <a:ext cx="2157984" cy="295656"/>
          </a:xfrm>
          <a:prstGeom prst="rect">
            <a:avLst/>
          </a:prstGeom>
          <a:solidFill>
            <a:srgbClr val="A20E1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200" b="1">
                <a:solidFill>
                  <a:srgbClr val="FFFFFF"/>
                </a:solidFill>
                <a:latin typeface="Tahoma"/>
              </a:rPr>
              <a:t>ИНСТРУКЦИЯ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3712" y="640080"/>
            <a:ext cx="3977640" cy="658368"/>
          </a:xfrm>
          <a:prstGeom prst="rect">
            <a:avLst/>
          </a:prstGeom>
          <a:solidFill>
            <a:srgbClr val="A20E13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600" b="1">
                <a:solidFill>
                  <a:srgbClr val="FFFFFF"/>
                </a:solidFill>
                <a:latin typeface="Arial"/>
              </a:rPr>
              <a:t>по технологическому присоединению для объектов с </a:t>
            </a:r>
            <a:r>
              <a:rPr lang="en-US" sz="1600" b="1">
                <a:solidFill>
                  <a:srgbClr val="FFFFFF"/>
                </a:solidFill>
                <a:latin typeface="Arial"/>
              </a:rPr>
              <a:t>max </a:t>
            </a:r>
            <a:r>
              <a:rPr lang="ru" sz="1600" b="1">
                <a:solidFill>
                  <a:srgbClr val="FFFFFF"/>
                </a:solidFill>
                <a:latin typeface="Arial"/>
              </a:rPr>
              <a:t>запрашиваемой мощностью до 150 кВт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9992" y="6748272"/>
            <a:ext cx="2535936" cy="496824"/>
          </a:xfrm>
          <a:prstGeom prst="rect">
            <a:avLst/>
          </a:prstGeom>
          <a:solidFill>
            <a:srgbClr val="7C93CA"/>
          </a:solidFill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40"/>
              </a:spcAft>
            </a:pPr>
            <a:r>
              <a:rPr lang="ru" sz="1100" b="1">
                <a:solidFill>
                  <a:srgbClr val="FFFFFF"/>
                </a:solidFill>
                <a:latin typeface="Arial"/>
              </a:rPr>
              <a:t>Единый информационный номер:</a:t>
            </a:r>
          </a:p>
          <a:p>
            <a:pPr indent="0"/>
            <a:r>
              <a:rPr lang="ru" sz="2200" b="1">
                <a:solidFill>
                  <a:srgbClr val="FFFFFF"/>
                </a:solidFill>
                <a:latin typeface="Tahoma"/>
              </a:rPr>
              <a:t>8-800-700-40-50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4792" y="7370064"/>
            <a:ext cx="1914144" cy="182880"/>
          </a:xfrm>
          <a:prstGeom prst="rect">
            <a:avLst/>
          </a:prstGeom>
          <a:solidFill>
            <a:srgbClr val="566997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000" b="1">
                <a:solidFill>
                  <a:srgbClr val="FFFFFF"/>
                </a:solidFill>
                <a:latin typeface="Arial"/>
                <a:hlinkClick r:id="rId3"/>
              </a:rPr>
              <a:t>www.suenco.ru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6305" y="-3466021"/>
            <a:ext cx="10303133" cy="146377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123268" y="-1038386"/>
            <a:ext cx="9624447" cy="2479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40000" t="4872" r="23855" b="1090"/>
          <a:stretch/>
        </p:blipFill>
        <p:spPr>
          <a:xfrm>
            <a:off x="-2469205" y="-3481387"/>
            <a:ext cx="10408936" cy="14668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285641" y="3129472"/>
            <a:ext cx="1906291" cy="1891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41" y="3129472"/>
            <a:ext cx="1647824" cy="2207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793" y="-335322"/>
            <a:ext cx="9531457" cy="91370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736" y="1161288"/>
            <a:ext cx="2447544" cy="3075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696" y="1185672"/>
            <a:ext cx="798576" cy="7101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1104" y="4992625"/>
            <a:ext cx="2337815" cy="1639824"/>
          </a:xfrm>
          <a:prstGeom prst="rect">
            <a:avLst/>
          </a:prstGeom>
          <a:solidFill>
            <a:srgbClr val="4D77BA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900" b="1" dirty="0">
                <a:solidFill>
                  <a:srgbClr val="FFFFFF"/>
                </a:solidFill>
                <a:latin typeface="Arial"/>
              </a:rPr>
              <a:t>технологического присоединения</a:t>
            </a:r>
          </a:p>
          <a:p>
            <a:pPr indent="114300" algn="just">
              <a:spcAft>
                <a:spcPts val="630"/>
              </a:spcAft>
            </a:pPr>
            <a:r>
              <a:rPr lang="ru" sz="750" dirty="0">
                <a:solidFill>
                  <a:srgbClr val="FFFFFF"/>
                </a:solidFill>
                <a:latin typeface="Arial"/>
              </a:rPr>
              <a:t>Подайте заявку через Личный кабинет на сайте </a:t>
            </a:r>
            <a:r>
              <a:rPr lang="en-US" sz="750" dirty="0">
                <a:solidFill>
                  <a:srgbClr val="FFFFFF"/>
                </a:solidFill>
                <a:latin typeface="Arial"/>
              </a:rPr>
              <a:t>suenco.ru </a:t>
            </a:r>
            <a:r>
              <a:rPr lang="ru" sz="750" dirty="0">
                <a:solidFill>
                  <a:srgbClr val="FFFFFF"/>
                </a:solidFill>
                <a:latin typeface="Arial"/>
              </a:rPr>
              <a:t>или с помощью специалиста в офисах обслуживания клиентов.</a:t>
            </a:r>
          </a:p>
          <a:p>
            <a:pPr indent="114300" algn="just">
              <a:spcAft>
                <a:spcPts val="630"/>
              </a:spcAft>
            </a:pPr>
            <a:r>
              <a:rPr lang="ru" sz="750" dirty="0">
                <a:solidFill>
                  <a:srgbClr val="FFFFFF"/>
                </a:solidFill>
                <a:latin typeface="Arial"/>
              </a:rPr>
              <a:t>Ознакомьтесь с условиями типового договора и подписанными электронной подписью техническими условиями.</a:t>
            </a:r>
          </a:p>
          <a:p>
            <a:pPr indent="114300" algn="just"/>
            <a:r>
              <a:rPr lang="ru" sz="750" dirty="0">
                <a:solidFill>
                  <a:srgbClr val="FFFFFF"/>
                </a:solidFill>
                <a:latin typeface="Arial"/>
              </a:rPr>
              <a:t>Оплатите </a:t>
            </a:r>
            <a:r>
              <a:rPr lang="ru" sz="750" dirty="0" smtClean="0">
                <a:solidFill>
                  <a:srgbClr val="FFFFFF"/>
                </a:solidFill>
                <a:latin typeface="Arial"/>
              </a:rPr>
              <a:t>счет</a:t>
            </a:r>
            <a:r>
              <a:rPr lang="ru" sz="750" baseline="30000" dirty="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ru" sz="750" dirty="0" smtClean="0">
                <a:solidFill>
                  <a:srgbClr val="FFFFFF"/>
                </a:solidFill>
                <a:latin typeface="Arial"/>
              </a:rPr>
              <a:t>, и </a:t>
            </a:r>
            <a:r>
              <a:rPr lang="ru" sz="750" dirty="0">
                <a:solidFill>
                  <a:srgbClr val="FFFFFF"/>
                </a:solidFill>
                <a:latin typeface="Arial"/>
              </a:rPr>
              <a:t>договор будет считаться заключенным.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0736" y="4709160"/>
            <a:ext cx="2432304" cy="1923288"/>
          </a:xfrm>
          <a:prstGeom prst="rect">
            <a:avLst/>
          </a:prstGeom>
          <a:solidFill>
            <a:srgbClr val="4D77BA"/>
          </a:solidFill>
        </p:spPr>
        <p:txBody>
          <a:bodyPr lIns="0" tIns="0" rIns="0" bIns="0">
            <a:noAutofit/>
          </a:bodyPr>
          <a:lstStyle/>
          <a:p>
            <a:pPr indent="88900" algn="just">
              <a:lnSpc>
                <a:spcPct val="105000"/>
              </a:lnSpc>
            </a:pPr>
            <a:r>
              <a:rPr lang="ru" sz="650" dirty="0">
                <a:solidFill>
                  <a:srgbClr val="FFFFFF"/>
                </a:solidFill>
                <a:latin typeface="Arial"/>
              </a:rPr>
              <a:t>Выполните мероприятия со своей стороны согласно выданным техническим условиям. Сетевая организация выполнит мероприятия со своей стороны, в том </a:t>
            </a:r>
            <a:r>
              <a:rPr lang="ru" sz="650" dirty="0" smtClean="0">
                <a:solidFill>
                  <a:srgbClr val="FFFFFF"/>
                </a:solidFill>
                <a:latin typeface="Arial"/>
              </a:rPr>
              <a:t>числе </a:t>
            </a:r>
            <a:r>
              <a:rPr lang="ru" sz="650" dirty="0">
                <a:solidFill>
                  <a:srgbClr val="FFFFFF"/>
                </a:solidFill>
                <a:latin typeface="Arial"/>
              </a:rPr>
              <a:t>установит прибор учета и уведомит Вас о готовности к подключению.</a:t>
            </a:r>
          </a:p>
          <a:p>
            <a:pPr indent="0" algn="just">
              <a:lnSpc>
                <a:spcPct val="105000"/>
              </a:lnSpc>
            </a:pPr>
            <a:r>
              <a:rPr lang="ru" sz="650" b="1" dirty="0" smtClean="0">
                <a:solidFill>
                  <a:srgbClr val="FFFFFF"/>
                </a:solidFill>
                <a:latin typeface="Arial"/>
              </a:rPr>
              <a:t>   Электроустановки </a:t>
            </a:r>
            <a:r>
              <a:rPr lang="ru" sz="650" b="1" dirty="0">
                <a:solidFill>
                  <a:srgbClr val="FFFFFF"/>
                </a:solidFill>
                <a:latin typeface="Arial"/>
              </a:rPr>
              <a:t>до </a:t>
            </a:r>
            <a:r>
              <a:rPr lang="ru" sz="650" b="1" dirty="0" smtClean="0">
                <a:solidFill>
                  <a:srgbClr val="FFFFFF"/>
                </a:solidFill>
                <a:latin typeface="Arial"/>
              </a:rPr>
              <a:t>1000 </a:t>
            </a:r>
            <a:r>
              <a:rPr lang="ru" sz="650" b="1" dirty="0">
                <a:solidFill>
                  <a:srgbClr val="FFFFFF"/>
                </a:solidFill>
                <a:latin typeface="Arial"/>
              </a:rPr>
              <a:t>В:</a:t>
            </a:r>
          </a:p>
          <a:p>
            <a:pPr indent="88900" algn="just">
              <a:lnSpc>
                <a:spcPct val="105000"/>
              </a:lnSpc>
            </a:pPr>
            <a:r>
              <a:rPr lang="ru" sz="650" dirty="0">
                <a:solidFill>
                  <a:srgbClr val="FFFFFF"/>
                </a:solidFill>
                <a:latin typeface="Arial"/>
              </a:rPr>
              <a:t>Заявитель самостоятельно подключается к предоставленной сетевой организацией точке подключения</a:t>
            </a:r>
            <a:r>
              <a:rPr lang="ru" sz="650" baseline="30000" dirty="0">
                <a:solidFill>
                  <a:srgbClr val="FFFFFF"/>
                </a:solidFill>
                <a:latin typeface="Arial"/>
              </a:rPr>
              <a:t>3</a:t>
            </a:r>
            <a:r>
              <a:rPr lang="ru" sz="650" dirty="0">
                <a:solidFill>
                  <a:srgbClr val="FFFFFF"/>
                </a:solidFill>
                <a:latin typeface="Arial"/>
              </a:rPr>
              <a:t>.</a:t>
            </a:r>
          </a:p>
          <a:p>
            <a:pPr indent="0" algn="just">
              <a:lnSpc>
                <a:spcPct val="105000"/>
              </a:lnSpc>
            </a:pPr>
            <a:r>
              <a:rPr lang="ru" sz="650" b="1" dirty="0" smtClean="0">
                <a:solidFill>
                  <a:srgbClr val="FFFFFF"/>
                </a:solidFill>
                <a:latin typeface="Arial"/>
              </a:rPr>
              <a:t>   Электроустановки </a:t>
            </a:r>
            <a:r>
              <a:rPr lang="ru" sz="650" b="1" dirty="0">
                <a:solidFill>
                  <a:srgbClr val="FFFFFF"/>
                </a:solidFill>
                <a:latin typeface="Arial"/>
              </a:rPr>
              <a:t>свыше </a:t>
            </a:r>
            <a:r>
              <a:rPr lang="ru" sz="650" b="1" dirty="0" smtClean="0">
                <a:solidFill>
                  <a:srgbClr val="FFFFFF"/>
                </a:solidFill>
                <a:latin typeface="Arial"/>
              </a:rPr>
              <a:t>1000 </a:t>
            </a:r>
            <a:r>
              <a:rPr lang="ru" sz="650" b="1" dirty="0">
                <a:solidFill>
                  <a:srgbClr val="FFFFFF"/>
                </a:solidFill>
                <a:latin typeface="Arial"/>
              </a:rPr>
              <a:t>В:</a:t>
            </a:r>
          </a:p>
          <a:p>
            <a:pPr indent="0" algn="just">
              <a:lnSpc>
                <a:spcPct val="105000"/>
              </a:lnSpc>
            </a:pPr>
            <a:r>
              <a:rPr lang="ru" sz="650" dirty="0">
                <a:solidFill>
                  <a:srgbClr val="FFFFFF"/>
                </a:solidFill>
                <a:latin typeface="Arial"/>
              </a:rPr>
              <a:t>Уведомите сетевую организацию о выполнении технических условий с Вашей стороны.</a:t>
            </a:r>
          </a:p>
          <a:p>
            <a:pPr indent="88900" algn="just">
              <a:lnSpc>
                <a:spcPct val="105000"/>
              </a:lnSpc>
            </a:pPr>
            <a:r>
              <a:rPr lang="ru" sz="650" dirty="0">
                <a:solidFill>
                  <a:srgbClr val="FFFFFF"/>
                </a:solidFill>
                <a:latin typeface="Arial"/>
              </a:rPr>
              <a:t>Сетевая организация осуществит осмотр Вашей электроустановки и ее подключение.</a:t>
            </a:r>
          </a:p>
          <a:p>
            <a:pPr indent="0" algn="just">
              <a:lnSpc>
                <a:spcPct val="105000"/>
              </a:lnSpc>
            </a:pPr>
            <a:r>
              <a:rPr lang="ru" sz="650" b="1" dirty="0" smtClean="0">
                <a:solidFill>
                  <a:srgbClr val="FFFFFF"/>
                </a:solidFill>
                <a:latin typeface="Arial"/>
              </a:rPr>
              <a:t>   Процедура </a:t>
            </a:r>
            <a:r>
              <a:rPr lang="ru" sz="650" b="1" dirty="0">
                <a:solidFill>
                  <a:srgbClr val="FFFFFF"/>
                </a:solidFill>
                <a:latin typeface="Arial"/>
              </a:rPr>
              <a:t>присоединения завершена!</a:t>
            </a:r>
          </a:p>
          <a:p>
            <a:pPr indent="0" algn="just">
              <a:lnSpc>
                <a:spcPct val="105000"/>
              </a:lnSpc>
            </a:pPr>
            <a:r>
              <a:rPr lang="ru" sz="650" dirty="0">
                <a:solidFill>
                  <a:srgbClr val="FFFFFF"/>
                </a:solidFill>
                <a:latin typeface="Arial"/>
              </a:rPr>
              <a:t>Документы о технологическом присоединении, подписанные электронной подписью, размещены в Личном кабинете заявителя</a:t>
            </a:r>
            <a:r>
              <a:rPr lang="ru" sz="650" dirty="0" smtClean="0">
                <a:solidFill>
                  <a:srgbClr val="FFFFFF"/>
                </a:solidFill>
                <a:latin typeface="Arial"/>
              </a:rPr>
              <a:t>. </a:t>
            </a:r>
            <a:endParaRPr lang="ru" sz="6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3296" y="6760464"/>
            <a:ext cx="4559808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ct val="115000"/>
              </a:lnSpc>
            </a:pPr>
            <a:r>
              <a:rPr lang="ru" sz="550" i="1">
                <a:solidFill>
                  <a:srgbClr val="015AA8"/>
                </a:solidFill>
                <a:latin typeface="Arial"/>
              </a:rPr>
              <a:t>1 Согласно показателям целевой модели «Технологическое присоединение к электрическим сетям».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3296" y="6867144"/>
            <a:ext cx="4559808" cy="731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ct val="115000"/>
              </a:lnSpc>
            </a:pPr>
            <a:r>
              <a:rPr lang="ru" sz="550" i="1" dirty="0">
                <a:solidFill>
                  <a:srgbClr val="015AA8"/>
                </a:solidFill>
                <a:latin typeface="Arial"/>
              </a:rPr>
              <a:t>2 Оплатить счет можно в офисах </a:t>
            </a:r>
            <a:r>
              <a:rPr lang="ru" sz="550" i="1" dirty="0" smtClean="0">
                <a:solidFill>
                  <a:srgbClr val="015AA8"/>
                </a:solidFill>
                <a:latin typeface="Arial"/>
              </a:rPr>
              <a:t>банков </a:t>
            </a:r>
            <a:r>
              <a:rPr lang="ru" sz="550" i="1" dirty="0">
                <a:solidFill>
                  <a:srgbClr val="015AA8"/>
                </a:solidFill>
                <a:latin typeface="Arial"/>
              </a:rPr>
              <a:t>или с помощью мобильных приложений банков с использованием </a:t>
            </a:r>
            <a:r>
              <a:rPr lang="en-US" sz="550" i="1" dirty="0">
                <a:solidFill>
                  <a:srgbClr val="015AA8"/>
                </a:solidFill>
                <a:latin typeface="Arial"/>
              </a:rPr>
              <a:t>QR</a:t>
            </a:r>
            <a:r>
              <a:rPr lang="ru" sz="550" i="1" dirty="0">
                <a:solidFill>
                  <a:srgbClr val="015AA8"/>
                </a:solidFill>
                <a:latin typeface="Arial"/>
              </a:rPr>
              <a:t>-кода на счёте.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3296" y="6958584"/>
            <a:ext cx="4559808" cy="182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ct val="115000"/>
              </a:lnSpc>
            </a:pPr>
            <a:r>
              <a:rPr lang="ru" sz="550" i="1" dirty="0">
                <a:solidFill>
                  <a:srgbClr val="015AA8"/>
                </a:solidFill>
                <a:latin typeface="Arial"/>
              </a:rPr>
              <a:t>3 Подключение осуществляется в соответствии с инструкцией по безопасному осуществлению действиями заявителя фактического присоединения, размещенной в Личном кабинете.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1104" y="7266432"/>
            <a:ext cx="100584" cy="131064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00" b="1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955" y="206734"/>
            <a:ext cx="4689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 Black" panose="020B0A04020102020204" pitchFamily="34" charset="0"/>
              </a:rPr>
              <a:t>Информационный номер: 8-800-700-40-50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684" y="206734"/>
            <a:ext cx="958596" cy="296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8" y="1799620"/>
            <a:ext cx="2333951" cy="32008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07" y="2104462"/>
            <a:ext cx="2410161" cy="259116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688" y="5117592"/>
            <a:ext cx="1207008" cy="13807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52" y="874776"/>
            <a:ext cx="2033016" cy="5334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200">
                <a:solidFill>
                  <a:srgbClr val="B11117"/>
                </a:solidFill>
                <a:latin typeface="Arial"/>
              </a:rPr>
              <a:t>ЗАКЛЮЧЕНИЕ ДОГОВОРА ТЕХНОЛОГИЧЕСКОГО ПРИСОЕДИНЕНИЯ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3117" y="874776"/>
            <a:ext cx="1045331" cy="728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25" b="1" dirty="0" smtClean="0">
                <a:solidFill>
                  <a:srgbClr val="B11117"/>
                </a:solidFill>
                <a:latin typeface="Arial"/>
              </a:rPr>
              <a:t>Д0 5 </a:t>
            </a:r>
            <a:r>
              <a:rPr lang="ru" sz="1025" b="1" dirty="0">
                <a:solidFill>
                  <a:srgbClr val="B11117"/>
                </a:solidFill>
                <a:latin typeface="Arial"/>
              </a:rPr>
              <a:t>ДНЕЙ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672" y="1603249"/>
            <a:ext cx="1866304" cy="10607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350"/>
              </a:spcAft>
            </a:pPr>
            <a:r>
              <a:rPr lang="ru" sz="950" b="1" dirty="0">
                <a:solidFill>
                  <a:srgbClr val="2D66AF"/>
                </a:solidFill>
                <a:latin typeface="Arial"/>
              </a:rPr>
              <a:t>[ ВАШИ ДЕЙСТВИЯ </a:t>
            </a:r>
            <a:r>
              <a:rPr lang="ru" sz="950" b="1" dirty="0" smtClean="0">
                <a:solidFill>
                  <a:srgbClr val="2D66AF"/>
                </a:solidFill>
                <a:latin typeface="Arial"/>
              </a:rPr>
              <a:t>]</a:t>
            </a:r>
            <a:endParaRPr lang="ru" sz="950" b="1" dirty="0">
              <a:solidFill>
                <a:srgbClr val="B11117"/>
              </a:solidFill>
              <a:latin typeface="Arial"/>
            </a:endParaRPr>
          </a:p>
          <a:p>
            <a:pPr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Подать заявку на технологическое присоединение в Личном кабинете на сайте </a:t>
            </a:r>
            <a:r>
              <a:rPr lang="en-US" sz="750" b="1" dirty="0">
                <a:latin typeface="Arial"/>
                <a:hlinkClick r:id="rId3"/>
              </a:rPr>
              <a:t>www.suenco.ru</a:t>
            </a:r>
            <a:r>
              <a:rPr lang="en-US" sz="750" b="1" dirty="0">
                <a:latin typeface="Arial"/>
              </a:rPr>
              <a:t> </a:t>
            </a:r>
            <a:r>
              <a:rPr lang="ru" sz="750" b="1" dirty="0">
                <a:latin typeface="Arial"/>
              </a:rPr>
              <a:t>или с помощью специалиста в офисах обслуживания клиентов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61488" y="1603248"/>
            <a:ext cx="2426208" cy="16489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457200">
              <a:spcAft>
                <a:spcPts val="350"/>
              </a:spcAft>
            </a:pPr>
            <a:r>
              <a:rPr lang="ru" sz="1200" b="1" cap="small" dirty="0">
                <a:solidFill>
                  <a:srgbClr val="2D66AF"/>
                </a:solidFill>
                <a:latin typeface="Arial"/>
              </a:rPr>
              <a:t>[действия </a:t>
            </a:r>
            <a:r>
              <a:rPr lang="ru" sz="1200" b="1" cap="small" dirty="0" smtClean="0">
                <a:solidFill>
                  <a:srgbClr val="2D66AF"/>
                </a:solidFill>
                <a:latin typeface="Arial"/>
              </a:rPr>
              <a:t>ао </a:t>
            </a:r>
            <a:r>
              <a:rPr lang="ru" sz="1200" b="1" cap="small" dirty="0">
                <a:solidFill>
                  <a:srgbClr val="2D66AF"/>
                </a:solidFill>
                <a:latin typeface="Arial"/>
              </a:rPr>
              <a:t>«суэнко» </a:t>
            </a:r>
            <a:r>
              <a:rPr lang="ru" sz="1200" b="1" cap="small" dirty="0" smtClean="0">
                <a:solidFill>
                  <a:srgbClr val="2D66AF"/>
                </a:solidFill>
                <a:latin typeface="Arial"/>
              </a:rPr>
              <a:t>]</a:t>
            </a:r>
            <a:endParaRPr lang="ru" sz="1200" b="1" cap="small" dirty="0">
              <a:solidFill>
                <a:srgbClr val="2D66AF"/>
              </a:solidFill>
              <a:latin typeface="Arial"/>
            </a:endParaRPr>
          </a:p>
          <a:p>
            <a:pPr marL="56456" indent="12700">
              <a:lnSpc>
                <a:spcPct val="108000"/>
              </a:lnSpc>
            </a:pPr>
            <a:r>
              <a:rPr lang="ru" sz="750" b="1" dirty="0">
                <a:latin typeface="Arial"/>
              </a:rPr>
              <a:t>Разместить в течение 10 рабочих дней в Личном кабинете заявителя: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- условия типового договора;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- технические условия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(подписанные электронной подписью);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- счет на оплату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(подписанный электронной подписью);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- инструкцию по безопасному осуществлению действиями заявителя фактического присоединения.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5861" y="3236976"/>
            <a:ext cx="3112803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-1841500"/>
            <a:r>
              <a:rPr lang="ru" sz="800" b="1" dirty="0" smtClean="0">
                <a:latin typeface="Arial"/>
              </a:rPr>
              <a:t>Основные </a:t>
            </a:r>
            <a:r>
              <a:rPr lang="ru" sz="800" b="1" dirty="0">
                <a:latin typeface="Arial"/>
              </a:rPr>
              <a:t>документы для подачи заявки на технологическое присоединение: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3672" y="3493008"/>
            <a:ext cx="2292096" cy="1609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latin typeface="Arial"/>
              </a:rPr>
              <a:t>Физические </a:t>
            </a:r>
            <a:r>
              <a:rPr lang="ru" sz="850" b="1" smtClean="0">
                <a:latin typeface="Arial"/>
              </a:rPr>
              <a:t>лица</a:t>
            </a:r>
          </a:p>
          <a:p>
            <a:pPr indent="0"/>
            <a:endParaRPr lang="ru" sz="850" b="1" dirty="0">
              <a:latin typeface="Arial"/>
            </a:endParaRPr>
          </a:p>
          <a:p>
            <a:pPr marL="132402" indent="-171450">
              <a:buFont typeface="Courier New" panose="02070309020205020404" pitchFamily="49" charset="0"/>
              <a:buChar char="o"/>
            </a:pPr>
            <a:r>
              <a:rPr lang="ru" sz="750" dirty="0" smtClean="0">
                <a:latin typeface="Arial"/>
              </a:rPr>
              <a:t>План </a:t>
            </a:r>
            <a:r>
              <a:rPr lang="ru" sz="750" dirty="0">
                <a:latin typeface="Arial"/>
              </a:rPr>
              <a:t>расположения энергопринимающих устройств. В любом формате, позволяющем определить адресное расположение объекта Заявителя и место подключения на плане.</a:t>
            </a:r>
          </a:p>
          <a:p>
            <a:pPr marL="132402" indent="-171450">
              <a:lnSpc>
                <a:spcPct val="109000"/>
              </a:lnSpc>
              <a:buFont typeface="Courier New" panose="02070309020205020404" pitchFamily="49" charset="0"/>
              <a:buChar char="o"/>
            </a:pPr>
            <a:r>
              <a:rPr lang="ru" sz="750" dirty="0" smtClean="0">
                <a:latin typeface="Arial"/>
              </a:rPr>
              <a:t>Копия </a:t>
            </a:r>
            <a:r>
              <a:rPr lang="ru" sz="750" dirty="0">
                <a:latin typeface="Arial"/>
              </a:rPr>
              <a:t>документа, подтверждающего право собственности, или иное предусмотренное законом основание на объект капитального строительства и (или) земельный участок</a:t>
            </a:r>
            <a:r>
              <a:rPr lang="ru" sz="750" dirty="0" smtClean="0">
                <a:latin typeface="Arial"/>
              </a:rPr>
              <a:t>.</a:t>
            </a:r>
          </a:p>
          <a:p>
            <a:pPr marL="171450" indent="-171450">
              <a:lnSpc>
                <a:spcPct val="109000"/>
              </a:lnSpc>
              <a:buFont typeface="Courier New" panose="02070309020205020404" pitchFamily="49" charset="0"/>
              <a:buChar char="o"/>
            </a:pPr>
            <a:r>
              <a:rPr lang="ru" sz="750" dirty="0" smtClean="0">
                <a:latin typeface="Arial"/>
              </a:rPr>
              <a:t> </a:t>
            </a:r>
            <a:r>
              <a:rPr lang="ru" sz="750" dirty="0">
                <a:latin typeface="Arial"/>
              </a:rPr>
              <a:t>Копия паспорта гражданина Российской Федерации или иного документа, удостоверяющего личность.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62072" y="3493008"/>
            <a:ext cx="2292096" cy="1368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 dirty="0">
                <a:latin typeface="Arial"/>
              </a:rPr>
              <a:t>Юридические </a:t>
            </a:r>
            <a:r>
              <a:rPr lang="ru" sz="850" b="1" dirty="0" smtClean="0">
                <a:latin typeface="Arial"/>
              </a:rPr>
              <a:t>лица/индивидуальные предприниматели</a:t>
            </a:r>
            <a:endParaRPr lang="ru" sz="850" b="1" dirty="0">
              <a:latin typeface="Arial"/>
            </a:endParaRPr>
          </a:p>
          <a:p>
            <a:pPr marL="132402" indent="-171450">
              <a:buFont typeface="Courier New" panose="02070309020205020404" pitchFamily="49" charset="0"/>
              <a:buChar char="o"/>
            </a:pPr>
            <a:r>
              <a:rPr lang="ru" sz="750" dirty="0" smtClean="0">
                <a:latin typeface="Arial"/>
              </a:rPr>
              <a:t>План </a:t>
            </a:r>
            <a:r>
              <a:rPr lang="ru" sz="750" dirty="0">
                <a:latin typeface="Arial"/>
              </a:rPr>
              <a:t>расположения энергопринимающих устройств (в любом формате, позволяющем определить адресное местонахождение объекта Заявителя и место подключения на плане).</a:t>
            </a:r>
          </a:p>
          <a:p>
            <a:pPr marL="132402" indent="-171450">
              <a:lnSpc>
                <a:spcPct val="109000"/>
              </a:lnSpc>
              <a:buFont typeface="Courier New" panose="02070309020205020404" pitchFamily="49" charset="0"/>
              <a:buChar char="o"/>
            </a:pPr>
            <a:r>
              <a:rPr lang="ru" sz="750" dirty="0" smtClean="0">
                <a:latin typeface="Arial"/>
              </a:rPr>
              <a:t>Копия </a:t>
            </a:r>
            <a:r>
              <a:rPr lang="ru" sz="750" dirty="0">
                <a:latin typeface="Arial"/>
              </a:rPr>
              <a:t>документа, подтверждающего право собственности, или иное предусмотренное законом основание на объект капитального строительства и (или) земельный участок.</a:t>
            </a:r>
          </a:p>
          <a:p>
            <a:pPr marL="171450" indent="-171450">
              <a:lnSpc>
                <a:spcPct val="109000"/>
              </a:lnSpc>
              <a:buFont typeface="Courier New" panose="02070309020205020404" pitchFamily="49" charset="0"/>
              <a:buChar char="o"/>
            </a:pPr>
            <a:r>
              <a:rPr lang="ru" sz="750" dirty="0" smtClean="0">
                <a:latin typeface="Arial"/>
              </a:rPr>
              <a:t>Выписка </a:t>
            </a:r>
            <a:r>
              <a:rPr lang="ru" sz="750" dirty="0">
                <a:latin typeface="Arial"/>
              </a:rPr>
              <a:t>из ЕГРЮЛ (ЕГРИП)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8224" y="5193792"/>
            <a:ext cx="3660648" cy="1621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317500">
              <a:spcAft>
                <a:spcPts val="1750"/>
              </a:spcAft>
            </a:pPr>
            <a:r>
              <a:rPr lang="ru" sz="650" i="1" dirty="0">
                <a:latin typeface="Arial"/>
              </a:rPr>
              <a:t>'Принимаются фото, </a:t>
            </a:r>
            <a:r>
              <a:rPr lang="ru" sz="650" i="1" dirty="0" smtClean="0">
                <a:latin typeface="Arial"/>
              </a:rPr>
              <a:t>сделанные </a:t>
            </a:r>
            <a:r>
              <a:rPr lang="ru" sz="650" i="1" dirty="0">
                <a:latin typeface="Arial"/>
              </a:rPr>
              <a:t>на мобильные устройства</a:t>
            </a:r>
          </a:p>
          <a:p>
            <a:pPr indent="0">
              <a:spcAft>
                <a:spcPts val="560"/>
              </a:spcAft>
            </a:pPr>
            <a:r>
              <a:rPr lang="ru" sz="950" b="1" baseline="30000" dirty="0">
                <a:solidFill>
                  <a:srgbClr val="B11117"/>
                </a:solidFill>
                <a:latin typeface="Arial"/>
              </a:rPr>
              <a:t> </a:t>
            </a:r>
            <a:r>
              <a:rPr lang="ru" sz="950" b="1" dirty="0" smtClean="0">
                <a:solidFill>
                  <a:srgbClr val="B11117"/>
                </a:solidFill>
                <a:latin typeface="Arial"/>
              </a:rPr>
              <a:t> </a:t>
            </a:r>
            <a:r>
              <a:rPr lang="ru" sz="950" b="1" dirty="0">
                <a:solidFill>
                  <a:srgbClr val="2D66AF"/>
                </a:solidFill>
                <a:latin typeface="Arial"/>
              </a:rPr>
              <a:t>[ ВАШИ ДЕЙСТВИЯ ]</a:t>
            </a:r>
          </a:p>
          <a:p>
            <a:pPr marL="142308" indent="12700">
              <a:lnSpc>
                <a:spcPct val="109000"/>
              </a:lnSpc>
              <a:spcAft>
                <a:spcPts val="560"/>
              </a:spcAft>
            </a:pPr>
            <a:r>
              <a:rPr lang="ru" sz="750" dirty="0">
                <a:latin typeface="Arial"/>
              </a:rPr>
              <a:t>Ознакомиться с условиями типового договора и техническими </a:t>
            </a:r>
            <a:r>
              <a:rPr lang="ru" sz="750" dirty="0" smtClean="0">
                <a:latin typeface="Arial"/>
              </a:rPr>
              <a:t>условиями, </a:t>
            </a:r>
            <a:r>
              <a:rPr lang="ru" sz="750" dirty="0">
                <a:latin typeface="Arial"/>
              </a:rPr>
              <a:t>в </a:t>
            </a:r>
            <a:r>
              <a:rPr lang="ru" sz="750" dirty="0" smtClean="0">
                <a:latin typeface="Arial"/>
              </a:rPr>
              <a:t>течение </a:t>
            </a:r>
            <a:r>
              <a:rPr lang="ru" sz="750" dirty="0">
                <a:latin typeface="Arial"/>
              </a:rPr>
              <a:t>5 рабочих дней оплатить счет за технологическое </a:t>
            </a:r>
            <a:r>
              <a:rPr lang="ru" sz="750" dirty="0" smtClean="0">
                <a:latin typeface="Arial"/>
              </a:rPr>
              <a:t>присоединение.</a:t>
            </a:r>
          </a:p>
          <a:p>
            <a:pPr marL="142308" indent="12700">
              <a:lnSpc>
                <a:spcPct val="109000"/>
              </a:lnSpc>
              <a:spcAft>
                <a:spcPts val="560"/>
              </a:spcAft>
            </a:pPr>
            <a:r>
              <a:rPr lang="ru" sz="750" dirty="0" smtClean="0">
                <a:latin typeface="Arial"/>
              </a:rPr>
              <a:t>Договор </a:t>
            </a:r>
            <a:r>
              <a:rPr lang="ru" sz="750" dirty="0">
                <a:latin typeface="Arial"/>
              </a:rPr>
              <a:t>считается заключенным со дня оплаты заявителем </a:t>
            </a:r>
            <a:r>
              <a:rPr lang="ru" sz="750" dirty="0" smtClean="0">
                <a:latin typeface="Arial"/>
              </a:rPr>
              <a:t>счета.</a:t>
            </a:r>
          </a:p>
          <a:p>
            <a:pPr marL="142308" indent="12700">
              <a:lnSpc>
                <a:spcPct val="109000"/>
              </a:lnSpc>
              <a:spcAft>
                <a:spcPts val="560"/>
              </a:spcAft>
            </a:pPr>
            <a:r>
              <a:rPr lang="ru" sz="700" b="1" i="1" dirty="0" smtClean="0">
                <a:latin typeface="Arial"/>
              </a:rPr>
              <a:t>В </a:t>
            </a:r>
            <a:r>
              <a:rPr lang="ru" sz="700" b="1" i="1" dirty="0">
                <a:latin typeface="Arial"/>
              </a:rPr>
              <a:t>случае неоплаты в указанный срок - заявка аннулируется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2520" y="7269480"/>
            <a:ext cx="100584" cy="131064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00" b="1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047" y="190474"/>
            <a:ext cx="963251" cy="2987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904"/>
            <a:ext cx="5471160" cy="990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48" y="4203192"/>
            <a:ext cx="1246632" cy="2380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712" y="362712"/>
            <a:ext cx="1146048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00" b="1">
                <a:latin typeface="Arial"/>
                <a:hlinkClick r:id="rId4"/>
              </a:rPr>
              <a:t>www.suenco</a:t>
            </a:r>
            <a:r>
              <a:rPr lang="en-US" sz="1000" b="1">
                <a:latin typeface="Arial"/>
              </a:rPr>
              <a:t>. 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7952" y="1362456"/>
            <a:ext cx="917448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25" b="1" dirty="0">
                <a:solidFill>
                  <a:srgbClr val="B11117"/>
                </a:solidFill>
                <a:latin typeface="Arial"/>
              </a:rPr>
              <a:t>ДО </a:t>
            </a:r>
            <a:r>
              <a:rPr lang="ru-RU" sz="1025" b="1" smtClean="0">
                <a:solidFill>
                  <a:srgbClr val="B11117"/>
                </a:solidFill>
                <a:latin typeface="Arial"/>
              </a:rPr>
              <a:t>85</a:t>
            </a:r>
            <a:r>
              <a:rPr lang="en-US" sz="1025" b="1" smtClean="0">
                <a:solidFill>
                  <a:srgbClr val="B11117"/>
                </a:solidFill>
                <a:latin typeface="Arial"/>
              </a:rPr>
              <a:t> </a:t>
            </a:r>
            <a:r>
              <a:rPr lang="ru" sz="1025" b="1" dirty="0" smtClean="0">
                <a:solidFill>
                  <a:srgbClr val="B11117"/>
                </a:solidFill>
                <a:latin typeface="Arial"/>
              </a:rPr>
              <a:t>ДНЕЙ*</a:t>
            </a:r>
            <a:endParaRPr lang="ru" sz="1025" b="1" dirty="0">
              <a:solidFill>
                <a:srgbClr val="B11117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048" y="1770888"/>
            <a:ext cx="2115312" cy="11277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350"/>
              </a:spcAft>
            </a:pPr>
            <a:r>
              <a:rPr lang="en-US" sz="950" b="1" dirty="0">
                <a:solidFill>
                  <a:srgbClr val="2D66AF"/>
                </a:solidFill>
                <a:latin typeface="Arial"/>
              </a:rPr>
              <a:t>[ </a:t>
            </a:r>
            <a:r>
              <a:rPr lang="ru" sz="950" b="1" dirty="0">
                <a:solidFill>
                  <a:srgbClr val="2D66AF"/>
                </a:solidFill>
                <a:latin typeface="Arial"/>
              </a:rPr>
              <a:t>ВАШИ ДЕЙСТВИЯ </a:t>
            </a:r>
            <a:r>
              <a:rPr lang="ru" sz="950" b="1" dirty="0" smtClean="0">
                <a:solidFill>
                  <a:srgbClr val="2D66AF"/>
                </a:solidFill>
                <a:latin typeface="Arial"/>
              </a:rPr>
              <a:t>]</a:t>
            </a:r>
            <a:endParaRPr lang="ru" sz="950" b="1" dirty="0">
              <a:solidFill>
                <a:srgbClr val="B11117"/>
              </a:solidFill>
              <a:latin typeface="Arial"/>
            </a:endParaRPr>
          </a:p>
          <a:p>
            <a:pPr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Выполнить мероприятия, предусмотренные техническими условиями.</a:t>
            </a:r>
          </a:p>
          <a:p>
            <a:pPr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А также, в случае необходимости, обеспечить предоставление сетевой организации на безвозмездной основе места для установки прибора учёта.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49296" y="1770888"/>
            <a:ext cx="2246376" cy="1252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350"/>
              </a:spcAft>
            </a:pPr>
            <a:r>
              <a:rPr lang="en-US" sz="950" b="1" dirty="0">
                <a:solidFill>
                  <a:srgbClr val="2D66AF"/>
                </a:solidFill>
                <a:latin typeface="Arial"/>
              </a:rPr>
              <a:t>[</a:t>
            </a:r>
            <a:r>
              <a:rPr lang="ru" sz="950" b="1" dirty="0" smtClean="0">
                <a:solidFill>
                  <a:srgbClr val="2D66AF"/>
                </a:solidFill>
                <a:latin typeface="Arial"/>
              </a:rPr>
              <a:t>ДЕЙСТВИЯ АО </a:t>
            </a:r>
            <a:r>
              <a:rPr lang="ru" sz="950" b="1" dirty="0">
                <a:solidFill>
                  <a:srgbClr val="2D66AF"/>
                </a:solidFill>
                <a:latin typeface="Arial"/>
              </a:rPr>
              <a:t>«СУЭНКО» </a:t>
            </a:r>
            <a:r>
              <a:rPr lang="ru" sz="950" b="1" dirty="0" smtClean="0">
                <a:solidFill>
                  <a:srgbClr val="2D66AF"/>
                </a:solidFill>
                <a:latin typeface="Arial"/>
              </a:rPr>
              <a:t>]</a:t>
            </a:r>
            <a:endParaRPr lang="ru" sz="950" b="1" dirty="0">
              <a:solidFill>
                <a:srgbClr val="2D66AF"/>
              </a:solidFill>
              <a:latin typeface="Arial"/>
            </a:endParaRPr>
          </a:p>
          <a:p>
            <a:pPr marL="66108" indent="12700">
              <a:lnSpc>
                <a:spcPct val="109000"/>
              </a:lnSpc>
              <a:spcAft>
                <a:spcPts val="630"/>
              </a:spcAft>
            </a:pPr>
            <a:r>
              <a:rPr lang="ru" sz="750" b="1" dirty="0">
                <a:latin typeface="Arial"/>
              </a:rPr>
              <a:t>Выполнить мероприятия по строительству или реконструкции сетей, а также осуществить установку прибора учета.</a:t>
            </a:r>
          </a:p>
          <a:p>
            <a:pPr marL="66108" indent="12700">
              <a:lnSpc>
                <a:spcPct val="109000"/>
              </a:lnSpc>
            </a:pPr>
            <a:r>
              <a:rPr lang="ru" sz="750" b="1" dirty="0">
                <a:latin typeface="Arial"/>
              </a:rPr>
              <a:t>Разместить в личном кабинете заявителя ситуационный план с информацией о точке подключения.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048" y="3200400"/>
            <a:ext cx="2218944" cy="23347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950" b="1" dirty="0">
                <a:solidFill>
                  <a:srgbClr val="2D66AF"/>
                </a:solidFill>
                <a:latin typeface="Arial"/>
              </a:rPr>
              <a:t>[ ВАШИ ДЕЙСТВИЯ ]</a:t>
            </a:r>
          </a:p>
          <a:p>
            <a:pPr indent="0">
              <a:lnSpc>
                <a:spcPct val="109000"/>
              </a:lnSpc>
            </a:pPr>
            <a:r>
              <a:rPr lang="ru" sz="750" b="1" dirty="0">
                <a:latin typeface="Arial"/>
              </a:rPr>
              <a:t>- Электроустановки до </a:t>
            </a:r>
            <a:r>
              <a:rPr lang="ru" sz="750" b="1" dirty="0" smtClean="0">
                <a:latin typeface="Arial"/>
              </a:rPr>
              <a:t>1000В</a:t>
            </a:r>
            <a:r>
              <a:rPr lang="ru" sz="750" b="1" dirty="0">
                <a:latin typeface="Arial"/>
              </a:rPr>
              <a:t>:</a:t>
            </a:r>
          </a:p>
          <a:p>
            <a:pPr indent="88900">
              <a:lnSpc>
                <a:spcPct val="109000"/>
              </a:lnSpc>
              <a:spcAft>
                <a:spcPts val="630"/>
              </a:spcAft>
            </a:pPr>
            <a:r>
              <a:rPr lang="ru" sz="750" dirty="0">
                <a:latin typeface="Arial"/>
              </a:rPr>
              <a:t>После размещения АО «СУЭНКО» в Личном кабинете документов, подтверждающих выполнение мероприятий со стороны сетевой </a:t>
            </a:r>
            <a:r>
              <a:rPr lang="ru" sz="750" dirty="0" smtClean="0">
                <a:latin typeface="Arial"/>
              </a:rPr>
              <a:t>организации, </a:t>
            </a:r>
            <a:r>
              <a:rPr lang="ru" sz="750" dirty="0">
                <a:latin typeface="Arial"/>
              </a:rPr>
              <a:t>осуществить фактическое присоединение энергопринимающих устройств в соответствии с инструкцией по подключению.</a:t>
            </a:r>
          </a:p>
          <a:p>
            <a:pPr indent="0">
              <a:lnSpc>
                <a:spcPct val="109000"/>
              </a:lnSpc>
            </a:pPr>
            <a:r>
              <a:rPr lang="ru" sz="750" b="1" dirty="0">
                <a:latin typeface="Arial"/>
              </a:rPr>
              <a:t>- Электроустановки свыше </a:t>
            </a:r>
            <a:r>
              <a:rPr lang="ru" sz="750" b="1" dirty="0" smtClean="0">
                <a:latin typeface="Arial"/>
              </a:rPr>
              <a:t>1000В</a:t>
            </a:r>
            <a:r>
              <a:rPr lang="ru" sz="750" b="1" dirty="0">
                <a:latin typeface="Arial"/>
              </a:rPr>
              <a:t>:</a:t>
            </a:r>
          </a:p>
          <a:p>
            <a:pPr indent="88900">
              <a:lnSpc>
                <a:spcPct val="109000"/>
              </a:lnSpc>
            </a:pPr>
            <a:r>
              <a:rPr lang="ru" sz="750" dirty="0">
                <a:latin typeface="Arial"/>
              </a:rPr>
              <a:t>Выполнив мероприятия со своей стороны, уведомите об </a:t>
            </a:r>
            <a:r>
              <a:rPr lang="ru" sz="750" dirty="0" smtClean="0">
                <a:latin typeface="Arial"/>
              </a:rPr>
              <a:t>этом АО </a:t>
            </a:r>
            <a:r>
              <a:rPr lang="ru" sz="750" dirty="0">
                <a:latin typeface="Arial"/>
              </a:rPr>
              <a:t>«СУЭНКО».</a:t>
            </a:r>
          </a:p>
          <a:p>
            <a:pPr indent="88900">
              <a:lnSpc>
                <a:spcPct val="109000"/>
              </a:lnSpc>
            </a:pPr>
            <a:r>
              <a:rPr lang="ru" sz="750" dirty="0">
                <a:latin typeface="Arial"/>
              </a:rPr>
              <a:t>Специалисты компании осуществят осмотр и при отсутствии замечаний подключат Вашу электроустановку.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8056" y="5751576"/>
            <a:ext cx="37063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50" b="1">
                <a:solidFill>
                  <a:srgbClr val="015AA8"/>
                </a:solidFill>
                <a:latin typeface="Arial"/>
              </a:rPr>
              <a:t>ТЕХНОЛОГИЧЕСКОЕ ПРИСОЕДИНЕНИЕ ЗАВЕРШЕНО!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056" y="5925312"/>
            <a:ext cx="3739896" cy="777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10000"/>
              </a:lnSpc>
            </a:pPr>
            <a:r>
              <a:rPr lang="ru" sz="650" dirty="0">
                <a:latin typeface="Arial"/>
              </a:rPr>
              <a:t>Данная инструкция предназначена для присоединения энергопринимающих устройств заявителей с максимальной запрашиваемой мощностью до 150 кВт, за исключением временного технологического присоединения, а также за исключением:</a:t>
            </a:r>
          </a:p>
          <a:p>
            <a:pPr indent="0">
              <a:lnSpc>
                <a:spcPct val="110000"/>
              </a:lnSpc>
            </a:pPr>
            <a:r>
              <a:rPr lang="ru" sz="650" dirty="0">
                <a:latin typeface="Arial"/>
              </a:rPr>
              <a:t>- присоединения энергопринимающих устройств ФЛ с максимальной мощностью свыше 15 кВт;</a:t>
            </a:r>
          </a:p>
          <a:p>
            <a:pPr marR="129100" indent="0">
              <a:lnSpc>
                <a:spcPct val="110000"/>
              </a:lnSpc>
            </a:pPr>
            <a:r>
              <a:rPr lang="ru" sz="650" dirty="0">
                <a:latin typeface="Arial"/>
              </a:rPr>
              <a:t>- присоединения энергопринимающих устройств ФЛ, которые используются не в </a:t>
            </a:r>
            <a:r>
              <a:rPr lang="ru" sz="650" dirty="0" smtClean="0">
                <a:latin typeface="Arial"/>
              </a:rPr>
              <a:t>бытовых целях.</a:t>
            </a:r>
            <a:endParaRPr lang="ru" sz="650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2928" y="3142488"/>
            <a:ext cx="2206752" cy="9479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9000"/>
              </a:lnSpc>
            </a:pPr>
            <a:r>
              <a:rPr lang="ru" sz="750" b="1" dirty="0">
                <a:latin typeface="Arial"/>
              </a:rPr>
              <a:t>По факту завершения технологического присоединения подготовить и разместить в Личном кабинете</a:t>
            </a:r>
            <a:r>
              <a:rPr lang="ru" sz="750" b="1" dirty="0" smtClean="0">
                <a:latin typeface="Arial"/>
              </a:rPr>
              <a:t>:</a:t>
            </a:r>
          </a:p>
          <a:p>
            <a:pPr indent="0">
              <a:lnSpc>
                <a:spcPct val="109000"/>
              </a:lnSpc>
            </a:pPr>
            <a:endParaRPr lang="ru" sz="750" b="1" dirty="0">
              <a:latin typeface="Arial"/>
            </a:endParaRPr>
          </a:p>
          <a:p>
            <a:pPr indent="0">
              <a:lnSpc>
                <a:spcPct val="109000"/>
              </a:lnSpc>
            </a:pPr>
            <a:r>
              <a:rPr lang="ru" sz="750" dirty="0">
                <a:latin typeface="Arial"/>
              </a:rPr>
              <a:t>- </a:t>
            </a:r>
            <a:r>
              <a:rPr lang="ru-RU" sz="750" dirty="0">
                <a:latin typeface="Arial"/>
              </a:rPr>
              <a:t>д</a:t>
            </a:r>
            <a:r>
              <a:rPr lang="ru" sz="750" dirty="0" smtClean="0">
                <a:latin typeface="Arial"/>
              </a:rPr>
              <a:t>окументы о технологическом присоединении;</a:t>
            </a:r>
            <a:endParaRPr lang="ru" sz="750" dirty="0">
              <a:latin typeface="Arial"/>
            </a:endParaRPr>
          </a:p>
          <a:p>
            <a:pPr indent="0">
              <a:lnSpc>
                <a:spcPct val="109000"/>
              </a:lnSpc>
            </a:pPr>
            <a:r>
              <a:rPr lang="ru" sz="750" dirty="0">
                <a:latin typeface="Arial"/>
              </a:rPr>
              <a:t>- акт допуска в эксплуатацию прибора учёта.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1104" y="6845808"/>
            <a:ext cx="4340352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88900"/>
            <a:r>
              <a:rPr lang="ru" sz="650" i="1">
                <a:latin typeface="Arial"/>
              </a:rPr>
              <a:t>* Срок в соответствии с целевой моделью «Технологическое присоединение к электрическим сетям»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22520" y="7269480"/>
            <a:ext cx="100584" cy="131064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00" b="1" dirty="0" smtClean="0">
                <a:solidFill>
                  <a:srgbClr val="FFFFFF"/>
                </a:solidFill>
                <a:latin typeface="Arial"/>
              </a:rPr>
              <a:t>4</a:t>
            </a:r>
            <a:endParaRPr lang="ru" sz="9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149" y="173710"/>
            <a:ext cx="963251" cy="2987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88" y="804672"/>
            <a:ext cx="2837688" cy="655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448" y="466344"/>
            <a:ext cx="1459992" cy="179832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-101600"/>
            <a:r>
              <a:rPr lang="en-US" sz="1900" cap="small">
                <a:solidFill>
                  <a:srgbClr val="FFFFFF"/>
                </a:solidFill>
                <a:latin typeface="Calibri"/>
                <a:hlinkClick r:id="rId3"/>
              </a:rPr>
              <a:t>www.suenco.ru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688" y="2255520"/>
            <a:ext cx="3645408" cy="2691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88460" indent="12700">
              <a:lnSpc>
                <a:spcPct val="112000"/>
              </a:lnSpc>
              <a:spcAft>
                <a:spcPts val="1050"/>
              </a:spcAft>
            </a:pPr>
            <a:r>
              <a:rPr lang="ru" sz="1100" b="1" dirty="0">
                <a:latin typeface="Arial"/>
              </a:rPr>
              <a:t>АДРЕСА </a:t>
            </a:r>
            <a:r>
              <a:rPr lang="ru" sz="1100" b="1" dirty="0" smtClean="0">
                <a:latin typeface="Arial"/>
              </a:rPr>
              <a:t>ОФИСОВ </a:t>
            </a:r>
            <a:r>
              <a:rPr lang="ru" sz="1100" b="1" dirty="0">
                <a:latin typeface="Arial"/>
              </a:rPr>
              <a:t>ОБСЛУЖИВАНИЯ КЛИЕНТОВ АО «СУЭНКО» В КУРГАНСКОЙ ОБЛАСТИ</a:t>
            </a:r>
          </a:p>
          <a:p>
            <a:pPr indent="139700">
              <a:lnSpc>
                <a:spcPct val="150000"/>
              </a:lnSpc>
              <a:spcAft>
                <a:spcPts val="630"/>
              </a:spcAft>
            </a:pPr>
            <a:r>
              <a:rPr lang="ru" sz="850" b="1" dirty="0">
                <a:latin typeface="Arial"/>
              </a:rPr>
              <a:t>ЦЕНТР ОБСЛУЖИВАНИЯ КЛИЕНТОВ</a:t>
            </a:r>
          </a:p>
          <a:p>
            <a:pPr indent="0">
              <a:lnSpc>
                <a:spcPct val="150000"/>
              </a:lnSpc>
            </a:pPr>
            <a:r>
              <a:rPr lang="ru" sz="850" b="1" dirty="0">
                <a:solidFill>
                  <a:srgbClr val="B11117"/>
                </a:solidFill>
                <a:latin typeface="Arial"/>
              </a:rPr>
              <a:t> </a:t>
            </a:r>
            <a:r>
              <a:rPr lang="ru" sz="850" b="1" dirty="0" smtClean="0">
                <a:solidFill>
                  <a:srgbClr val="B11117"/>
                </a:solidFill>
                <a:latin typeface="Arial"/>
              </a:rPr>
              <a:t>    </a:t>
            </a:r>
            <a:r>
              <a:rPr lang="ru" sz="850" b="1" dirty="0" smtClean="0">
                <a:latin typeface="Arial"/>
              </a:rPr>
              <a:t>г</a:t>
            </a:r>
            <a:r>
              <a:rPr lang="ru" sz="850" b="1" dirty="0">
                <a:latin typeface="Arial"/>
              </a:rPr>
              <a:t>. Курган, ул. Невежина, 3,1 этаж</a:t>
            </a:r>
          </a:p>
          <a:p>
            <a:pPr indent="139700" algn="just">
              <a:lnSpc>
                <a:spcPct val="150000"/>
              </a:lnSpc>
            </a:pPr>
            <a:r>
              <a:rPr lang="ru" sz="850" dirty="0" smtClean="0">
                <a:latin typeface="Arial"/>
              </a:rPr>
              <a:t>режим </a:t>
            </a:r>
            <a:r>
              <a:rPr lang="ru" sz="850" dirty="0">
                <a:latin typeface="Arial"/>
              </a:rPr>
              <a:t>работы: пн-пт - с 08:00 до 17:00 </a:t>
            </a:r>
            <a:r>
              <a:rPr lang="ru" sz="850" dirty="0" smtClean="0">
                <a:latin typeface="Arial"/>
              </a:rPr>
              <a:t>час.,</a:t>
            </a:r>
            <a:endParaRPr lang="ru" sz="850" dirty="0">
              <a:latin typeface="Arial"/>
            </a:endParaRPr>
          </a:p>
          <a:p>
            <a:pPr indent="139700" algn="just">
              <a:lnSpc>
                <a:spcPct val="150000"/>
              </a:lnSpc>
              <a:spcAft>
                <a:spcPts val="630"/>
              </a:spcAft>
            </a:pPr>
            <a:r>
              <a:rPr lang="ru" sz="850" dirty="0" smtClean="0">
                <a:latin typeface="Arial"/>
              </a:rPr>
              <a:t>без </a:t>
            </a:r>
            <a:r>
              <a:rPr lang="ru" sz="850" dirty="0">
                <a:latin typeface="Arial"/>
              </a:rPr>
              <a:t>обеденного перерыва</a:t>
            </a:r>
          </a:p>
          <a:p>
            <a:pPr indent="139700" algn="just">
              <a:lnSpc>
                <a:spcPct val="150000"/>
              </a:lnSpc>
              <a:spcAft>
                <a:spcPts val="630"/>
              </a:spcAft>
            </a:pPr>
            <a:r>
              <a:rPr lang="ru" sz="850" b="1" dirty="0">
                <a:latin typeface="Arial"/>
              </a:rPr>
              <a:t>ПУНКТ ОБСЛУЖИВАНИЯ КЛИЕНТОВ</a:t>
            </a:r>
          </a:p>
          <a:p>
            <a:pPr indent="0">
              <a:lnSpc>
                <a:spcPct val="150000"/>
              </a:lnSpc>
            </a:pPr>
            <a:r>
              <a:rPr lang="ru" sz="850" b="1" dirty="0">
                <a:solidFill>
                  <a:srgbClr val="B11117"/>
                </a:solidFill>
                <a:latin typeface="Arial"/>
              </a:rPr>
              <a:t> </a:t>
            </a:r>
            <a:r>
              <a:rPr lang="ru" sz="850" b="1" dirty="0" smtClean="0">
                <a:solidFill>
                  <a:srgbClr val="B11117"/>
                </a:solidFill>
                <a:latin typeface="Arial"/>
              </a:rPr>
              <a:t>    </a:t>
            </a:r>
            <a:r>
              <a:rPr lang="ru" sz="850" b="1" dirty="0" smtClean="0">
                <a:latin typeface="Arial"/>
              </a:rPr>
              <a:t>г</a:t>
            </a:r>
            <a:r>
              <a:rPr lang="ru" sz="850" b="1" dirty="0">
                <a:latin typeface="Arial"/>
              </a:rPr>
              <a:t>. Шадринск, ул. Щеткина, 4</a:t>
            </a:r>
          </a:p>
          <a:p>
            <a:pPr indent="139700">
              <a:lnSpc>
                <a:spcPct val="150000"/>
              </a:lnSpc>
            </a:pPr>
            <a:r>
              <a:rPr lang="ru" sz="850" dirty="0">
                <a:latin typeface="Arial"/>
              </a:rPr>
              <a:t>режим работы: </a:t>
            </a:r>
            <a:r>
              <a:rPr lang="ru" sz="850" dirty="0" smtClean="0">
                <a:latin typeface="Arial"/>
              </a:rPr>
              <a:t>пн-пт - </a:t>
            </a:r>
            <a:r>
              <a:rPr lang="ru" sz="850" dirty="0">
                <a:latin typeface="Arial"/>
              </a:rPr>
              <a:t>с 08-00 до </a:t>
            </a:r>
            <a:r>
              <a:rPr lang="ru" sz="850" dirty="0" smtClean="0">
                <a:latin typeface="Arial"/>
              </a:rPr>
              <a:t>17-00 час.,</a:t>
            </a:r>
            <a:endParaRPr lang="ru" sz="850" dirty="0">
              <a:latin typeface="Arial"/>
            </a:endParaRPr>
          </a:p>
          <a:p>
            <a:pPr indent="139700">
              <a:lnSpc>
                <a:spcPct val="150000"/>
              </a:lnSpc>
              <a:spcAft>
                <a:spcPts val="1260"/>
              </a:spcAft>
            </a:pPr>
            <a:r>
              <a:rPr lang="ru" sz="850" dirty="0">
                <a:latin typeface="Arial"/>
              </a:rPr>
              <a:t>обеденный перерыв с 12-00 до 13-00</a:t>
            </a:r>
          </a:p>
          <a:p>
            <a:pPr indent="139700">
              <a:lnSpc>
                <a:spcPct val="150000"/>
              </a:lnSpc>
            </a:pPr>
            <a:r>
              <a:rPr lang="ru" sz="650" b="1" dirty="0">
                <a:latin typeface="Tahoma"/>
              </a:rPr>
              <a:t>АДРЕС ЭЛ</a:t>
            </a:r>
            <a:r>
              <a:rPr lang="ru" sz="650" b="1" dirty="0" smtClean="0">
                <a:latin typeface="Tahoma"/>
              </a:rPr>
              <a:t>.</a:t>
            </a:r>
            <a:r>
              <a:rPr lang="en-US" sz="650" b="1" dirty="0" smtClean="0">
                <a:latin typeface="Tahoma"/>
              </a:rPr>
              <a:t> </a:t>
            </a:r>
            <a:r>
              <a:rPr lang="ru" sz="650" b="1" dirty="0" smtClean="0">
                <a:latin typeface="Tahoma"/>
              </a:rPr>
              <a:t>ПОЧТЫ</a:t>
            </a:r>
            <a:endParaRPr lang="ru" sz="650" b="1" dirty="0">
              <a:latin typeface="Tahoma"/>
            </a:endParaRPr>
          </a:p>
          <a:p>
            <a:pPr indent="139700">
              <a:lnSpc>
                <a:spcPct val="150000"/>
              </a:lnSpc>
              <a:spcAft>
                <a:spcPts val="630"/>
              </a:spcAft>
            </a:pPr>
            <a:r>
              <a:rPr lang="ru" sz="650" b="1" dirty="0">
                <a:latin typeface="Tahoma"/>
              </a:rPr>
              <a:t>ПО ВОПРОСАМ ТЕХПРИСОЕДИНЕНИЯ</a:t>
            </a:r>
          </a:p>
          <a:p>
            <a:pPr indent="0">
              <a:lnSpc>
                <a:spcPct val="150000"/>
              </a:lnSpc>
            </a:pPr>
            <a:r>
              <a:rPr lang="ru" sz="700" dirty="0" smtClean="0">
                <a:solidFill>
                  <a:srgbClr val="B11117"/>
                </a:solidFill>
                <a:latin typeface="Arial"/>
              </a:rPr>
              <a:t>      </a:t>
            </a:r>
            <a:r>
              <a:rPr lang="en-US" sz="700" dirty="0" smtClean="0">
                <a:latin typeface="Arial"/>
                <a:hlinkClick r:id="rId4"/>
              </a:rPr>
              <a:t>tp-kurgan@suenco.ru</a:t>
            </a:r>
            <a:r>
              <a:rPr lang="en-US" sz="700" dirty="0" smtClean="0">
                <a:latin typeface="Arial"/>
              </a:rPr>
              <a:t> </a:t>
            </a:r>
            <a:r>
              <a:rPr lang="ru" sz="700" dirty="0" smtClean="0">
                <a:latin typeface="Arial"/>
              </a:rPr>
              <a:t>(г</a:t>
            </a:r>
            <a:r>
              <a:rPr lang="ru" sz="700" dirty="0">
                <a:latin typeface="Arial"/>
              </a:rPr>
              <a:t>. Курган и Курганская </a:t>
            </a:r>
            <a:r>
              <a:rPr lang="ru" sz="700" dirty="0" smtClean="0">
                <a:latin typeface="Arial"/>
              </a:rPr>
              <a:t>область)</a:t>
            </a:r>
            <a:endParaRPr lang="ru" sz="700" dirty="0"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2520" y="7269480"/>
            <a:ext cx="100584" cy="131064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00" b="1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76" y="517592"/>
            <a:ext cx="170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712" y="362712"/>
            <a:ext cx="1146048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00" b="1">
                <a:latin typeface="Arial"/>
                <a:hlinkClick r:id="rId2"/>
              </a:rPr>
              <a:t>www.suenco</a:t>
            </a:r>
            <a:r>
              <a:rPr lang="en-US" sz="1000" b="1">
                <a:latin typeface="Arial"/>
              </a:rPr>
              <a:t>. 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152" y="850392"/>
            <a:ext cx="612648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>
                <a:solidFill>
                  <a:srgbClr val="B11117"/>
                </a:solidFill>
                <a:latin typeface="Arial"/>
              </a:rPr>
              <a:t>САЙТ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056" y="1167384"/>
            <a:ext cx="1999488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200" cap="small">
                <a:solidFill>
                  <a:srgbClr val="B11117"/>
                </a:solidFill>
                <a:latin typeface="Segoe UI"/>
                <a:hlinkClick r:id="rId3"/>
              </a:rPr>
              <a:t>www.suenco.ru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6992" y="411480"/>
            <a:ext cx="1149096" cy="11247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en-US" sz="10900" dirty="0">
              <a:solidFill>
                <a:srgbClr val="B11117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960" y="1624584"/>
            <a:ext cx="2871216" cy="5526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B11117"/>
                </a:solidFill>
                <a:latin typeface="Arial"/>
              </a:rPr>
              <a:t>Г </a:t>
            </a:r>
            <a:r>
              <a:rPr lang="ru" sz="950" b="1" dirty="0">
                <a:solidFill>
                  <a:srgbClr val="B11117"/>
                </a:solidFill>
                <a:latin typeface="Arial"/>
              </a:rPr>
              <a:t>РАЗДЕЛ</a:t>
            </a:r>
          </a:p>
          <a:p>
            <a:pPr indent="0">
              <a:spcAft>
                <a:spcPts val="350"/>
              </a:spcAft>
            </a:pPr>
            <a:r>
              <a:rPr lang="ru" sz="950" b="1" dirty="0" smtClean="0">
                <a:solidFill>
                  <a:srgbClr val="B11117"/>
                </a:solidFill>
                <a:latin typeface="Arial"/>
              </a:rPr>
              <a:t>| </a:t>
            </a:r>
            <a:r>
              <a:rPr lang="ru" sz="950" b="1" dirty="0">
                <a:solidFill>
                  <a:srgbClr val="B11117"/>
                </a:solidFill>
                <a:latin typeface="Arial"/>
              </a:rPr>
              <a:t>«ТЕХНОЛОГИЧЕСКОЕ ПРИСОЕДИНЕНИЕ» </a:t>
            </a:r>
            <a:endParaRPr lang="en-US" sz="1800" dirty="0">
              <a:solidFill>
                <a:srgbClr val="B11117"/>
              </a:solidFill>
              <a:latin typeface="Arial"/>
            </a:endParaRPr>
          </a:p>
          <a:p>
            <a:pPr marL="82364" indent="12700">
              <a:lnSpc>
                <a:spcPct val="113000"/>
              </a:lnSpc>
              <a:spcAft>
                <a:spcPts val="350"/>
              </a:spcAft>
            </a:pPr>
            <a:r>
              <a:rPr lang="ru" sz="750" dirty="0">
                <a:latin typeface="Arial"/>
              </a:rPr>
              <a:t>Содержит необходимую информацию об услуге, позволяет потребителю ознакомиться с процедурой </a:t>
            </a:r>
            <a:r>
              <a:rPr lang="ru" sz="750" dirty="0" smtClean="0">
                <a:latin typeface="Arial"/>
              </a:rPr>
              <a:t>технологического присоединения</a:t>
            </a:r>
            <a:r>
              <a:rPr lang="ru" sz="750" dirty="0">
                <a:latin typeface="Arial"/>
              </a:rPr>
              <a:t>, а также заполнить необходимые заявления.</a:t>
            </a:r>
          </a:p>
          <a:p>
            <a:pPr indent="0"/>
            <a:r>
              <a:rPr lang="ru" sz="950" b="1" dirty="0">
                <a:solidFill>
                  <a:srgbClr val="B11117"/>
                </a:solidFill>
                <a:latin typeface="Arial"/>
              </a:rPr>
              <a:t>[ ЛИЧНЫЙ КАБИНЕТ НА </a:t>
            </a:r>
            <a:r>
              <a:rPr lang="en-US" sz="950" b="1" dirty="0" smtClean="0">
                <a:solidFill>
                  <a:srgbClr val="B11117"/>
                </a:solidFill>
                <a:latin typeface="Arial"/>
                <a:hlinkClick r:id="rId4"/>
              </a:rPr>
              <a:t>WWW.SUENCO.RU</a:t>
            </a:r>
            <a:r>
              <a:rPr lang="ru" sz="950" b="1" dirty="0" smtClean="0">
                <a:solidFill>
                  <a:srgbClr val="B11117"/>
                </a:solidFill>
                <a:latin typeface="Arial"/>
              </a:rPr>
              <a:t>]</a:t>
            </a:r>
            <a:endParaRPr lang="ru" sz="950" b="1" dirty="0">
              <a:solidFill>
                <a:srgbClr val="B11117"/>
              </a:solidFill>
              <a:latin typeface="Arial"/>
            </a:endParaRPr>
          </a:p>
          <a:p>
            <a:pPr indent="139700">
              <a:lnSpc>
                <a:spcPct val="113000"/>
              </a:lnSpc>
            </a:pPr>
            <a:r>
              <a:rPr lang="ru" sz="750" dirty="0">
                <a:latin typeface="Arial"/>
              </a:rPr>
              <a:t>Позволяет пользователю подписывать документы</a:t>
            </a:r>
          </a:p>
          <a:p>
            <a:pPr indent="139700">
              <a:lnSpc>
                <a:spcPct val="113000"/>
              </a:lnSpc>
            </a:pPr>
            <a:r>
              <a:rPr lang="ru" sz="750" dirty="0">
                <a:latin typeface="Arial"/>
              </a:rPr>
              <a:t>с помощью ЭП и направлять документы</a:t>
            </a:r>
          </a:p>
          <a:p>
            <a:pPr marL="82364" indent="12700">
              <a:lnSpc>
                <a:spcPct val="113000"/>
              </a:lnSpc>
              <a:spcAft>
                <a:spcPts val="350"/>
              </a:spcAft>
            </a:pPr>
            <a:r>
              <a:rPr lang="ru" sz="750" dirty="0">
                <a:latin typeface="Arial"/>
              </a:rPr>
              <a:t>для технологического присоединения к электросетям удаленно, не посещая офис компании, а также позволяет получать сведения об основных этапах обработки заявок на технологическое присоединение.</a:t>
            </a:r>
          </a:p>
          <a:p>
            <a:pPr indent="0"/>
            <a:r>
              <a:rPr lang="ru" sz="950" b="1" dirty="0">
                <a:solidFill>
                  <a:srgbClr val="B11117"/>
                </a:solidFill>
                <a:latin typeface="Arial"/>
              </a:rPr>
              <a:t>[ КАЛЬКУЛЯТОР РАСЧЕТА МОЩНОСТИ ]</a:t>
            </a:r>
          </a:p>
          <a:p>
            <a:pPr marL="82364" indent="12700">
              <a:lnSpc>
                <a:spcPct val="113000"/>
              </a:lnSpc>
              <a:spcAft>
                <a:spcPts val="350"/>
              </a:spcAft>
            </a:pPr>
            <a:r>
              <a:rPr lang="ru" sz="750" dirty="0">
                <a:latin typeface="Arial"/>
              </a:rPr>
              <a:t>Сервис поможет оценить потребность в запрашиваемой мощности для подачи заявки на технологическое </a:t>
            </a:r>
            <a:r>
              <a:rPr lang="ru" sz="750" dirty="0" smtClean="0">
                <a:latin typeface="Arial"/>
              </a:rPr>
              <a:t>присоединение.</a:t>
            </a:r>
          </a:p>
          <a:p>
            <a:pPr indent="139700">
              <a:spcAft>
                <a:spcPts val="350"/>
              </a:spcAft>
            </a:pPr>
            <a:r>
              <a:rPr lang="ru" sz="950" b="1" dirty="0" smtClean="0">
                <a:solidFill>
                  <a:srgbClr val="B11117"/>
                </a:solidFill>
                <a:latin typeface="Arial"/>
              </a:rPr>
              <a:t>КАЛЬКУЛЯТОР РАСЧЕТА СТОИМОСТИ]</a:t>
            </a:r>
          </a:p>
          <a:p>
            <a:pPr marL="82364" indent="12700">
              <a:lnSpc>
                <a:spcPct val="112000"/>
              </a:lnSpc>
            </a:pPr>
            <a:r>
              <a:rPr lang="ru" sz="750" dirty="0" smtClean="0">
                <a:latin typeface="Arial"/>
              </a:rPr>
              <a:t>Сервис </a:t>
            </a:r>
            <a:r>
              <a:rPr lang="ru" sz="750" dirty="0">
                <a:latin typeface="Arial"/>
              </a:rPr>
              <a:t>позволяет провести предварительный расчет стоимости услуг для всех категорий заявителей.</a:t>
            </a:r>
          </a:p>
          <a:p>
            <a:pPr marL="82364" indent="12700">
              <a:lnSpc>
                <a:spcPct val="112000"/>
              </a:lnSpc>
              <a:spcAft>
                <a:spcPts val="630"/>
              </a:spcAft>
            </a:pPr>
            <a:r>
              <a:rPr lang="ru" sz="750" dirty="0">
                <a:latin typeface="Arial"/>
              </a:rPr>
              <a:t>Укажите тип присоединения, запрашиваемую мощность и приблизительное расстояние от линий до присоединяемого объекта. Калькулятор рассчитает стоимость технологического присоединения*.</a:t>
            </a:r>
          </a:p>
          <a:p>
            <a:pPr marL="82364" indent="12700">
              <a:lnSpc>
                <a:spcPct val="115000"/>
              </a:lnSpc>
              <a:spcAft>
                <a:spcPts val="350"/>
              </a:spcAft>
            </a:pPr>
            <a:r>
              <a:rPr lang="ru" sz="600" i="1" dirty="0">
                <a:latin typeface="Arial"/>
              </a:rPr>
              <a:t>*</a:t>
            </a:r>
            <a:r>
              <a:rPr lang="ru" sz="600" i="1" smtClean="0">
                <a:latin typeface="Arial"/>
              </a:rPr>
              <a:t>Данный </a:t>
            </a:r>
            <a:r>
              <a:rPr lang="ru" sz="600" i="1" dirty="0">
                <a:latin typeface="Arial"/>
              </a:rPr>
              <a:t>расчет является предварительным. Стоимость и порядок оплаты будут указаны в соответствующем разделе договора об осуществлении технологического </a:t>
            </a:r>
            <a:r>
              <a:rPr lang="ru" sz="600" i="1" dirty="0" smtClean="0">
                <a:latin typeface="Arial"/>
              </a:rPr>
              <a:t>присоединения.</a:t>
            </a:r>
            <a:endParaRPr lang="ru" sz="600" i="1" dirty="0">
              <a:latin typeface="Arial"/>
            </a:endParaRPr>
          </a:p>
          <a:p>
            <a:pPr indent="0">
              <a:spcAft>
                <a:spcPts val="350"/>
              </a:spcAft>
            </a:pPr>
            <a:r>
              <a:rPr lang="ru" sz="1200" b="1" cap="small" dirty="0">
                <a:solidFill>
                  <a:srgbClr val="B11117"/>
                </a:solidFill>
                <a:latin typeface="Arial"/>
              </a:rPr>
              <a:t>[ мобильный центр обслуживания]</a:t>
            </a:r>
          </a:p>
          <a:p>
            <a:pPr marL="82364" indent="12700">
              <a:lnSpc>
                <a:spcPct val="112000"/>
              </a:lnSpc>
            </a:pPr>
            <a:r>
              <a:rPr lang="ru" sz="750" dirty="0">
                <a:latin typeface="Arial"/>
              </a:rPr>
              <a:t>Подавайте заявку на услуги, заполнив форму на сайте </a:t>
            </a:r>
            <a:r>
              <a:rPr lang="en-US" sz="750" dirty="0">
                <a:latin typeface="Arial"/>
              </a:rPr>
              <a:t>suenco.ru </a:t>
            </a:r>
            <a:r>
              <a:rPr lang="ru" sz="750" dirty="0">
                <a:latin typeface="Arial"/>
              </a:rPr>
              <a:t>в разделе «Мобильный Центр обслуживания» или по тел.: </a:t>
            </a:r>
            <a:r>
              <a:rPr lang="ru" sz="750" dirty="0" smtClean="0">
                <a:latin typeface="Arial"/>
              </a:rPr>
              <a:t>8-800-700-40-50. </a:t>
            </a:r>
          </a:p>
          <a:p>
            <a:pPr marL="82364" indent="12700">
              <a:lnSpc>
                <a:spcPct val="112000"/>
              </a:lnSpc>
            </a:pPr>
            <a:r>
              <a:rPr lang="ru" sz="750" dirty="0" smtClean="0">
                <a:latin typeface="Arial"/>
              </a:rPr>
              <a:t>В </a:t>
            </a:r>
            <a:r>
              <a:rPr lang="ru" sz="750" dirty="0">
                <a:latin typeface="Arial"/>
              </a:rPr>
              <a:t>удобное для Вас время специалист приедет для оформления заявки на </a:t>
            </a:r>
            <a:r>
              <a:rPr lang="ru" sz="750" dirty="0" smtClean="0">
                <a:latin typeface="Arial"/>
              </a:rPr>
              <a:t>технологическое </a:t>
            </a:r>
            <a:r>
              <a:rPr lang="ru" sz="750" dirty="0">
                <a:latin typeface="Arial"/>
              </a:rPr>
              <a:t>присоединение или увеличение мощности</a:t>
            </a:r>
            <a:r>
              <a:rPr lang="ru" sz="750" dirty="0" smtClean="0">
                <a:latin typeface="Arial"/>
              </a:rPr>
              <a:t>.*</a:t>
            </a:r>
          </a:p>
          <a:p>
            <a:pPr marL="82364" indent="12700">
              <a:lnSpc>
                <a:spcPct val="112000"/>
              </a:lnSpc>
            </a:pPr>
            <a:endParaRPr lang="ru" sz="750" dirty="0">
              <a:latin typeface="Arial"/>
            </a:endParaRPr>
          </a:p>
          <a:p>
            <a:pPr marL="82364" indent="12700">
              <a:lnSpc>
                <a:spcPct val="115000"/>
              </a:lnSpc>
            </a:pPr>
            <a:r>
              <a:rPr lang="ru" sz="600" i="1" dirty="0">
                <a:latin typeface="Arial"/>
              </a:rPr>
              <a:t>* Бесплатная услуга для людей с ограниченными физическими возможностями и ветеранов.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91712" y="1856232"/>
            <a:ext cx="429768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ru" sz="400" b="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2568" y="1990344"/>
            <a:ext cx="335280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ru" sz="550" b="1" i="1" dirty="0"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3424" y="2487168"/>
            <a:ext cx="1243584" cy="2682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endParaRPr lang="ru" sz="400" dirty="0"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5800" y="2871216"/>
            <a:ext cx="475488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ru" sz="400" dirty="0"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03904" y="3901440"/>
            <a:ext cx="1072896" cy="292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770"/>
              </a:spcAft>
            </a:pPr>
            <a:endParaRPr lang="ru" sz="400" dirty="0"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4280" y="4700016"/>
            <a:ext cx="460248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ru" sz="400" b="1" dirty="0"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44112" y="5641848"/>
            <a:ext cx="1292352" cy="1889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ct val="123000"/>
              </a:lnSpc>
            </a:pPr>
            <a:endParaRPr lang="ru" sz="400" b="1" dirty="0"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5823" y="5849112"/>
            <a:ext cx="741635" cy="1231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32000"/>
              </a:lnSpc>
            </a:pPr>
            <a:endParaRPr lang="ru" sz="400" b="1" dirty="0"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64024" y="5839968"/>
            <a:ext cx="509016" cy="993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04"/>
              </a:lnSpc>
              <a:spcAft>
                <a:spcPts val="490"/>
              </a:spcAft>
            </a:pPr>
            <a:endParaRPr lang="ru" sz="400" dirty="0"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19472" y="7269480"/>
            <a:ext cx="103632" cy="128016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00" b="1" dirty="0" smtClean="0">
                <a:solidFill>
                  <a:srgbClr val="FFFFFF"/>
                </a:solidFill>
                <a:latin typeface="Arial"/>
              </a:rPr>
              <a:t>6</a:t>
            </a:r>
            <a:endParaRPr lang="ru" sz="9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28" y="1469163"/>
            <a:ext cx="1833936" cy="11642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28" y="2683972"/>
            <a:ext cx="1983611" cy="10571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28" y="3830421"/>
            <a:ext cx="2041616" cy="12565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28" y="5391024"/>
            <a:ext cx="2055413" cy="3226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52" y="362712"/>
            <a:ext cx="681028" cy="6531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1003</Words>
  <Application>Microsoft Office PowerPoint</Application>
  <PresentationFormat>Произвольный</PresentationFormat>
  <Paragraphs>111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Courier New</vt:lpstr>
      <vt:lpstr>Segoe UI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 А5 Кур.cdr</dc:title>
  <dc:subject/>
  <dc:creator>bosss</dc:creator>
  <cp:keywords/>
  <cp:lastModifiedBy>snc\orics_log</cp:lastModifiedBy>
  <cp:revision>24</cp:revision>
  <dcterms:modified xsi:type="dcterms:W3CDTF">2021-10-18T05:15:03Z</dcterms:modified>
</cp:coreProperties>
</file>